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6" r:id="rId3"/>
    <p:sldId id="267" r:id="rId4"/>
    <p:sldId id="257" r:id="rId5"/>
    <p:sldId id="268" r:id="rId6"/>
    <p:sldId id="259" r:id="rId7"/>
    <p:sldId id="264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65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66" autoAdjust="0"/>
  </p:normalViewPr>
  <p:slideViewPr>
    <p:cSldViewPr>
      <p:cViewPr>
        <p:scale>
          <a:sx n="85" d="100"/>
          <a:sy n="85" d="100"/>
        </p:scale>
        <p:origin x="-169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028A0-F29F-449E-BFAE-1920F3951417}" type="datetimeFigureOut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934FC-EC9A-480C-BA13-20B9B117213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0556037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F80EF-EEDC-477F-B790-0F0407A3A398}" type="datetimeFigureOut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8206D-BB26-4D1E-8565-2BD5D6F31F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78658885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Da bi se suradnja među knjižnicama ostvarila potrebno je ostvariti nekoliko pretpostavki: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6" name="Rezervirano mjesto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C7FE-C98F-47A1-9FEB-22AEE6B44D4E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0FB7-BFA6-4D8D-A98E-1E48407F2122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92C-B80A-4D7A-AB66-C9CD9CA2BA98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7" name="Rezervirano mjesto sadržaja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F18B-447E-42D1-9B81-5AB59555EDA8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9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945CA-2A78-4817-87F0-F01972A30773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47E9-9267-48FB-9A0D-5D97DF226EE8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25" name="Rezervirano mjesto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8" name="Rezervirano mjesto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F16A-48DB-4838-96E2-94B9C1DB4A2A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B61B-1196-472D-B200-62771F457C1D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6099-B599-4818-9370-BAA59BFAC1D2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24" name="Rezervirano mjesto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EC47-082E-401F-A079-89AFE9A63394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29" name="Rezervirano mjesto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22B8-8BE7-4006-A93E-E73AE96B892E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ezervirano mjesto teksta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1" name="Rezervirano mjesto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2ED990-686E-45E4-8849-0B85841147C5}" type="datetime1">
              <a:rPr lang="sr-Latn-CS" smtClean="0"/>
              <a:pPr/>
              <a:t>19.9.2012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hr-HR" smtClean="0"/>
              <a:t>38. skupština HKD, Osijek 26.9. – 28.9.2012.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9BA49A6-EA98-4A27-A7E4-30BD112909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endic@gskos.hr" TargetMode="External"/><Relationship Id="rId2" Type="http://schemas.openxmlformats.org/officeDocument/2006/relationships/hyperlink" Target="mailto:sanda.hasenay@ptfos.h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14282" y="642918"/>
            <a:ext cx="8429684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>Sveučilišni knjižnični sustavi </a:t>
            </a:r>
            <a:br>
              <a:rPr lang="hr-HR" b="1" dirty="0" smtClean="0"/>
            </a:br>
            <a:r>
              <a:rPr lang="hr-HR" b="1" dirty="0" smtClean="0"/>
              <a:t>– </a:t>
            </a:r>
            <a:br>
              <a:rPr lang="hr-HR" b="1" dirty="0" smtClean="0"/>
            </a:br>
            <a:r>
              <a:rPr lang="hr-HR" b="1" dirty="0" smtClean="0"/>
              <a:t>suradnjom do postizanja zajedničkih ciljeva</a:t>
            </a:r>
            <a:endParaRPr lang="hr-HR" sz="3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85852" y="2857496"/>
            <a:ext cx="6400800" cy="2786082"/>
          </a:xfrm>
        </p:spPr>
        <p:txBody>
          <a:bodyPr>
            <a:noAutofit/>
          </a:bodyPr>
          <a:lstStyle/>
          <a:p>
            <a:pPr algn="ctr"/>
            <a:endParaRPr lang="hr-HR" sz="1800" dirty="0" smtClean="0"/>
          </a:p>
          <a:p>
            <a:pPr algn="ctr"/>
            <a:endParaRPr lang="hr-HR" sz="1800" dirty="0" smtClean="0"/>
          </a:p>
          <a:p>
            <a:pPr algn="ctr"/>
            <a:endParaRPr lang="hr-HR" sz="1800" dirty="0" smtClean="0"/>
          </a:p>
          <a:p>
            <a:pPr algn="ctr"/>
            <a:endParaRPr lang="hr-HR" sz="1800" dirty="0" smtClean="0"/>
          </a:p>
          <a:p>
            <a:pPr algn="ctr"/>
            <a:r>
              <a:rPr lang="hr-HR" sz="1800" dirty="0" smtClean="0"/>
              <a:t>Sanda Hasenay</a:t>
            </a:r>
            <a:r>
              <a:rPr lang="hr-HR" sz="1800" baseline="30000" dirty="0" smtClean="0"/>
              <a:t>1</a:t>
            </a:r>
            <a:r>
              <a:rPr lang="hr-HR" sz="1800" dirty="0" smtClean="0"/>
              <a:t> i Svjetlana Mokriš</a:t>
            </a:r>
            <a:r>
              <a:rPr lang="hr-HR" sz="1800" baseline="30000" dirty="0" smtClean="0"/>
              <a:t>2</a:t>
            </a:r>
          </a:p>
          <a:p>
            <a:pPr algn="ctr"/>
            <a:endParaRPr lang="hr-HR" sz="1800" baseline="30000" dirty="0" smtClean="0"/>
          </a:p>
          <a:p>
            <a:pPr algn="ctr"/>
            <a:endParaRPr lang="hr-HR" sz="1800" baseline="30000" dirty="0" smtClean="0"/>
          </a:p>
          <a:p>
            <a:r>
              <a:rPr lang="hr-HR" sz="1400" dirty="0" smtClean="0"/>
              <a:t>Sveučilište Josipa </a:t>
            </a:r>
            <a:r>
              <a:rPr lang="hr-HR" sz="1400" dirty="0" err="1" smtClean="0"/>
              <a:t>Jurja</a:t>
            </a:r>
            <a:r>
              <a:rPr lang="hr-HR" sz="1400" dirty="0" smtClean="0"/>
              <a:t> Strossmayera u </a:t>
            </a:r>
            <a:r>
              <a:rPr lang="hr-HR" sz="1400" dirty="0" smtClean="0"/>
              <a:t>Osijeku</a:t>
            </a:r>
          </a:p>
          <a:p>
            <a:endParaRPr lang="hr-HR" sz="1400" dirty="0"/>
          </a:p>
          <a:p>
            <a:r>
              <a:rPr lang="hr-HR" sz="1400" baseline="30000" dirty="0" smtClean="0"/>
              <a:t>1</a:t>
            </a:r>
            <a:r>
              <a:rPr lang="hr-HR" sz="1400" dirty="0" smtClean="0"/>
              <a:t>Prehrambeno-tehnološki </a:t>
            </a:r>
            <a:r>
              <a:rPr lang="hr-HR" sz="1400" dirty="0"/>
              <a:t>fakultet Osijek; F. Kuhača 20, 31000 Osijek</a:t>
            </a:r>
          </a:p>
          <a:p>
            <a:r>
              <a:rPr lang="hr-HR" sz="1400" u="sng" dirty="0" err="1">
                <a:hlinkClick r:id="rId2"/>
              </a:rPr>
              <a:t>sanda.hasenay</a:t>
            </a:r>
            <a:r>
              <a:rPr lang="hr-HR" sz="1400" u="sng" dirty="0">
                <a:hlinkClick r:id="rId2"/>
              </a:rPr>
              <a:t>@</a:t>
            </a:r>
            <a:r>
              <a:rPr lang="hr-HR" sz="1400" u="sng" dirty="0" err="1">
                <a:hlinkClick r:id="rId2"/>
              </a:rPr>
              <a:t>ptfos.hr</a:t>
            </a:r>
            <a:endParaRPr lang="hr-HR" sz="1400" dirty="0"/>
          </a:p>
          <a:p>
            <a:r>
              <a:rPr lang="hr-HR" sz="1400" dirty="0"/>
              <a:t> </a:t>
            </a:r>
          </a:p>
          <a:p>
            <a:r>
              <a:rPr lang="hr-HR" sz="1400" baseline="30000" dirty="0" smtClean="0"/>
              <a:t>2</a:t>
            </a:r>
            <a:r>
              <a:rPr lang="hr-HR" sz="1400" dirty="0" smtClean="0"/>
              <a:t>Gradska </a:t>
            </a:r>
            <a:r>
              <a:rPr lang="hr-HR" sz="1400" dirty="0"/>
              <a:t>i sveučilišna knjižnica Osijek; Europske avenije 24, 31000 Osijek</a:t>
            </a:r>
          </a:p>
          <a:p>
            <a:r>
              <a:rPr lang="hr-HR" sz="1400" u="sng" dirty="0" err="1">
                <a:hlinkClick r:id="rId3"/>
              </a:rPr>
              <a:t>marendic</a:t>
            </a:r>
            <a:r>
              <a:rPr lang="hr-HR" sz="1400" u="sng" dirty="0">
                <a:hlinkClick r:id="rId3"/>
              </a:rPr>
              <a:t>@</a:t>
            </a:r>
            <a:r>
              <a:rPr lang="hr-HR" sz="1400" u="sng" dirty="0" err="1">
                <a:hlinkClick r:id="rId3"/>
              </a:rPr>
              <a:t>gskos.hr</a:t>
            </a:r>
            <a:endParaRPr lang="hr-HR" sz="1400" dirty="0"/>
          </a:p>
          <a:p>
            <a:endParaRPr lang="hr-HR" sz="1400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1357290" y="6000768"/>
            <a:ext cx="6400800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lvl="0" algn="ctr">
              <a:spcBef>
                <a:spcPct val="20000"/>
              </a:spcBef>
            </a:pPr>
            <a:r>
              <a:rPr lang="hr-HR" sz="3200" dirty="0" smtClean="0"/>
              <a:t>38. skupština Hrvatskoga knjižničarskog društva</a:t>
            </a:r>
            <a:br>
              <a:rPr lang="hr-HR" sz="3200" dirty="0" smtClean="0"/>
            </a:br>
            <a:r>
              <a:rPr lang="hr-HR" sz="3200" dirty="0" smtClean="0"/>
              <a:t>Osijek 26.9. – 28.9.2012.</a:t>
            </a:r>
            <a:br>
              <a:rPr lang="hr-HR" sz="3200" dirty="0" smtClean="0"/>
            </a:br>
            <a:endParaRPr kumimoji="0" lang="hr-H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7072330" y="142852"/>
            <a:ext cx="1892558" cy="1571636"/>
            <a:chOff x="232" y="1972"/>
            <a:chExt cx="1968" cy="1657"/>
          </a:xfrm>
        </p:grpSpPr>
        <p:pic>
          <p:nvPicPr>
            <p:cNvPr id="6" name="Picture 27" descr="PTF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C0BFBF"/>
                </a:clrFrom>
                <a:clrTo>
                  <a:srgbClr val="C0BFB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339" y="3100"/>
              <a:ext cx="86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8" descr="gisko 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2" y="1972"/>
              <a:ext cx="1200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9" descr="sveučilišt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09" y="2434"/>
              <a:ext cx="609" cy="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000" cap="none" dirty="0" smtClean="0"/>
              <a:t>Izgradnja i opremanje knjižnica </a:t>
            </a:r>
            <a:r>
              <a:rPr lang="hr-HR" sz="3000" cap="none" dirty="0" err="1" smtClean="0"/>
              <a:t>..</a:t>
            </a:r>
            <a:r>
              <a:rPr lang="hr-HR" sz="3000" cap="none" dirty="0" smtClean="0"/>
              <a:t>.</a:t>
            </a:r>
            <a:endParaRPr lang="hr-HR" sz="30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643050"/>
            <a:ext cx="7143800" cy="3500462"/>
          </a:xfrm>
        </p:spPr>
        <p:txBody>
          <a:bodyPr>
            <a:normAutofit/>
          </a:bodyPr>
          <a:lstStyle/>
          <a:p>
            <a:pPr algn="just"/>
            <a:r>
              <a:rPr lang="hr-HR" sz="2400" dirty="0" smtClean="0"/>
              <a:t>jedinstven fizički prostor  za pristup integriranim </a:t>
            </a:r>
            <a:r>
              <a:rPr lang="hr-HR" sz="2400" dirty="0" smtClean="0"/>
              <a:t>knjižničnim </a:t>
            </a:r>
            <a:r>
              <a:rPr lang="hr-HR" sz="2400" dirty="0" smtClean="0"/>
              <a:t>izvorima i uslugama na Sveučilištu, za </a:t>
            </a:r>
            <a:r>
              <a:rPr lang="hr-HR" sz="2400" dirty="0" smtClean="0"/>
              <a:t>učenje, znanstveni </a:t>
            </a:r>
            <a:r>
              <a:rPr lang="hr-HR" sz="2400" dirty="0" smtClean="0"/>
              <a:t>rad, </a:t>
            </a:r>
            <a:r>
              <a:rPr lang="hr-HR" sz="2400" dirty="0" smtClean="0"/>
              <a:t>te</a:t>
            </a:r>
            <a:r>
              <a:rPr lang="hr-HR" sz="2400" dirty="0" smtClean="0"/>
              <a:t> </a:t>
            </a:r>
            <a:r>
              <a:rPr lang="hr-HR" sz="2400" dirty="0" smtClean="0"/>
              <a:t>društvenu komunikaciju;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hr-HR" sz="2400" dirty="0" smtClean="0"/>
              <a:t>izgradnja zgrade nove središnje  sveučilišne knjižnice u </a:t>
            </a:r>
            <a:r>
              <a:rPr lang="hr-HR" sz="2400" dirty="0" err="1" smtClean="0"/>
              <a:t>Campusu</a:t>
            </a:r>
            <a:r>
              <a:rPr lang="hr-HR" sz="2400" dirty="0" smtClean="0"/>
              <a:t>, nabava računalne opreme (nabavljanje i instaliranje hardverske i softverske opreme za integrirano knjižnično poslovanje).</a:t>
            </a:r>
          </a:p>
          <a:p>
            <a:pPr algn="just"/>
            <a:endParaRPr lang="hr-HR" sz="2400" dirty="0"/>
          </a:p>
        </p:txBody>
      </p:sp>
      <p:sp>
        <p:nvSpPr>
          <p:cNvPr id="5" name="Rezervirano mjesto podnožja 3"/>
          <p:cNvSpPr txBox="1">
            <a:spLocks/>
          </p:cNvSpPr>
          <p:nvPr/>
        </p:nvSpPr>
        <p:spPr>
          <a:xfrm>
            <a:off x="2857488" y="6429396"/>
            <a:ext cx="3429024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38. skupština HKD, Osijek 26.9. – 28.9.2012.</a:t>
            </a:r>
            <a:endParaRPr kumimoji="0" lang="hr-HR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5481646" cy="838200"/>
          </a:xfrm>
        </p:spPr>
        <p:txBody>
          <a:bodyPr>
            <a:normAutofit/>
          </a:bodyPr>
          <a:lstStyle/>
          <a:p>
            <a:r>
              <a:rPr lang="hr-HR" sz="3000" cap="none" dirty="0" smtClean="0"/>
              <a:t>Funkcionalna povezanost </a:t>
            </a:r>
            <a:r>
              <a:rPr lang="hr-HR" sz="3000" cap="none" dirty="0" err="1" smtClean="0"/>
              <a:t>..</a:t>
            </a:r>
            <a:r>
              <a:rPr lang="hr-HR" sz="3000" cap="none" dirty="0" smtClean="0"/>
              <a:t>.</a:t>
            </a:r>
            <a:endParaRPr lang="hr-HR" sz="30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686800" cy="500066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hr-HR" i="1" dirty="0" smtClean="0"/>
              <a:t>definiranje i osiguravanje na nacionalnoj razini </a:t>
            </a:r>
          </a:p>
          <a:p>
            <a:pPr algn="ctr">
              <a:buNone/>
            </a:pPr>
            <a:r>
              <a:rPr lang="hr-HR" i="1" dirty="0" smtClean="0"/>
              <a:t>jedinstvene programske infrastrukture</a:t>
            </a:r>
          </a:p>
          <a:p>
            <a:pPr algn="just">
              <a:buNone/>
            </a:pPr>
            <a:endParaRPr lang="hr-HR" i="1" dirty="0" smtClean="0"/>
          </a:p>
          <a:p>
            <a:pPr lvl="0" algn="just">
              <a:spcAft>
                <a:spcPts val="1200"/>
              </a:spcAft>
            </a:pPr>
            <a:r>
              <a:rPr lang="hr-HR" dirty="0" smtClean="0"/>
              <a:t>praćenje svih procesa knjižničnog poslovanja u knjižnicama (izgradnja i nadzor fizičkog sadržaja i vrijednosti fondova, izgradnja kataloga i drugih informacijskih pomagala za pretraživanje i pregledavanje građe, posudba i pružanje drugih usluga korisnicima knjižnice, izgradnja kataloga i drugih informacijskih pomagala);</a:t>
            </a:r>
          </a:p>
          <a:p>
            <a:pPr lvl="0" algn="just">
              <a:spcAft>
                <a:spcPts val="1200"/>
              </a:spcAft>
            </a:pPr>
            <a:r>
              <a:rPr lang="hr-HR" dirty="0" smtClean="0"/>
              <a:t>omogućavanje različitih oblika suradnje među knjižnicama te s drugim knjižničnim sustavima;</a:t>
            </a:r>
          </a:p>
          <a:p>
            <a:pPr algn="just">
              <a:spcAft>
                <a:spcPts val="1200"/>
              </a:spcAft>
            </a:pPr>
            <a:r>
              <a:rPr lang="hr-HR" dirty="0" smtClean="0"/>
              <a:t>stvaranje organizacijske osnove za povezivanje i funkcioniranje knjižničnog sustava Sveučilišta razrađivanjem, prema segmentima, funkcionalnih veza, prava i obveza knjižnica u sustavu, a vezano uz ostvarivanje njihovih zadaća.</a:t>
            </a:r>
          </a:p>
          <a:p>
            <a:pPr lvl="0" algn="just"/>
            <a:endParaRPr lang="hr-HR" dirty="0" smtClean="0"/>
          </a:p>
          <a:p>
            <a:pPr lvl="0" algn="just"/>
            <a:endParaRPr lang="hr-HR" dirty="0" smtClean="0"/>
          </a:p>
          <a:p>
            <a:pPr algn="just">
              <a:buNone/>
            </a:pPr>
            <a:endParaRPr lang="hr-HR" dirty="0"/>
          </a:p>
        </p:txBody>
      </p:sp>
      <p:sp>
        <p:nvSpPr>
          <p:cNvPr id="5" name="Rezervirano mjesto podnožja 3"/>
          <p:cNvSpPr txBox="1">
            <a:spLocks/>
          </p:cNvSpPr>
          <p:nvPr/>
        </p:nvSpPr>
        <p:spPr>
          <a:xfrm>
            <a:off x="2857488" y="6429396"/>
            <a:ext cx="3429024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38. skupština HKD, Osijek 26.9. – 28.9.2012.</a:t>
            </a:r>
            <a:endParaRPr kumimoji="0" lang="hr-HR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785786" y="1142984"/>
            <a:ext cx="1164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hr-HR" dirty="0" smtClean="0"/>
              <a:t>Preduvjet: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000" cap="none" dirty="0" smtClean="0"/>
              <a:t>Stalno stručno usavršavanje </a:t>
            </a:r>
            <a:r>
              <a:rPr lang="hr-HR" sz="3000" cap="none" dirty="0" err="1" smtClean="0"/>
              <a:t>..</a:t>
            </a:r>
            <a:r>
              <a:rPr lang="hr-HR" sz="3000" cap="none" dirty="0" smtClean="0"/>
              <a:t>.</a:t>
            </a:r>
            <a:endParaRPr lang="hr-HR" sz="30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400" dirty="0" smtClean="0"/>
              <a:t>profesionalne i osobne kompetencije;</a:t>
            </a:r>
          </a:p>
          <a:p>
            <a:pPr lvl="0" algn="just"/>
            <a:r>
              <a:rPr lang="hr-HR" sz="2400" dirty="0" smtClean="0"/>
              <a:t>uključivanje u nacionalni (godišnji) plan stalnog stručnog usavršavanja pri CSSU, planiranje i organiziranje seminara, tečajeva i radionica, omogućavanje odlaska knjižničnih djelatnika na stručne skupove, predavanja </a:t>
            </a:r>
            <a:r>
              <a:rPr lang="hr-HR" sz="2400" dirty="0" err="1" smtClean="0"/>
              <a:t>itd</a:t>
            </a:r>
            <a:r>
              <a:rPr lang="hr-HR" sz="2400" dirty="0" smtClean="0"/>
              <a:t>.;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hr-HR" sz="2400" dirty="0" smtClean="0"/>
              <a:t>upoznavanje knjižničnih djelatnika sa strateškim ciljevima sveučilišnog knjižničnog sustava,  poticanje  istraživačkog i stručnog rada vezanog uz ostvarivanje strateških ciljeva, održavanje redovitih informativnih sastanaka, obavještavanje o ostvarivanju pojedinih aktivnosti  i pozivanje na suradnju.</a:t>
            </a:r>
          </a:p>
          <a:p>
            <a:pPr lvl="0" algn="just"/>
            <a:endParaRPr lang="hr-HR" sz="2400" dirty="0" smtClean="0"/>
          </a:p>
          <a:p>
            <a:pPr algn="just"/>
            <a:endParaRPr lang="hr-HR" sz="2400" dirty="0"/>
          </a:p>
        </p:txBody>
      </p:sp>
      <p:sp>
        <p:nvSpPr>
          <p:cNvPr id="5" name="Rezervirano mjesto podnožja 3"/>
          <p:cNvSpPr txBox="1">
            <a:spLocks/>
          </p:cNvSpPr>
          <p:nvPr/>
        </p:nvSpPr>
        <p:spPr>
          <a:xfrm>
            <a:off x="2857488" y="6429396"/>
            <a:ext cx="3429024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38. skupština HKD, Osijek 26.9. – 28.9.2012.</a:t>
            </a:r>
            <a:endParaRPr kumimoji="0" lang="hr-HR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000" cap="none" dirty="0" smtClean="0"/>
              <a:t>Zajednički projekti </a:t>
            </a:r>
            <a:r>
              <a:rPr lang="hr-HR" sz="3000" cap="none" dirty="0" err="1" smtClean="0"/>
              <a:t>..</a:t>
            </a:r>
            <a:r>
              <a:rPr lang="hr-HR" sz="3000" cap="none" dirty="0" smtClean="0"/>
              <a:t>.</a:t>
            </a:r>
            <a:endParaRPr lang="hr-HR" sz="30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Autofit/>
          </a:bodyPr>
          <a:lstStyle/>
          <a:p>
            <a:pPr lvl="0" algn="just"/>
            <a:r>
              <a:rPr lang="hr-HR" sz="2000" dirty="0" smtClean="0"/>
              <a:t>partnerska izgradnja, uvođenje i unapređenje informativno – referalne online usluge Pitajte knjižničara među knjižnicama Sveučilišta; </a:t>
            </a:r>
          </a:p>
          <a:p>
            <a:pPr lvl="0" algn="just"/>
            <a:r>
              <a:rPr lang="hr-HR" sz="2000" dirty="0" smtClean="0"/>
              <a:t>posudba i korištenje građe (npr. jedinstvena posudba s osiguranim osnovnim preduvjetima);</a:t>
            </a:r>
          </a:p>
          <a:p>
            <a:pPr lvl="0" algn="just">
              <a:spcAft>
                <a:spcPts val="600"/>
              </a:spcAft>
            </a:pPr>
            <a:r>
              <a:rPr lang="hr-HR" sz="2000" dirty="0" smtClean="0"/>
              <a:t>edukacija korisnika studenata i znanstveno-nastavnog osoblja (npr. virtualna učionica čiji bi polaznici i korisnici svladavali temeljne i napredne vještine informacijske pismenosti);</a:t>
            </a:r>
          </a:p>
          <a:p>
            <a:pPr lvl="0" algn="just"/>
            <a:r>
              <a:rPr lang="hr-HR" sz="2000" dirty="0" smtClean="0"/>
              <a:t>oblikovanje knjižničnih proizvoda (npr. portal knjižničnog sustava Sveučilišta kao zajednička pristupna točka svim sastavnicama knjižničnog sustava koji bi omogućavao pristup skupnim katalozima, bazama podataka (bibliografskim i s cjelovitim tekstovima), biltenima, specijalnim bazama podataka za posebne grupe korisnika (npr. baze podataka znanstvenih radova pojedinog fakulteta), predmetnim pristupnicima prema pojedinim znanstvenim i stručnim područjima.</a:t>
            </a:r>
          </a:p>
        </p:txBody>
      </p:sp>
      <p:sp>
        <p:nvSpPr>
          <p:cNvPr id="5" name="Rezervirano mjesto podnožja 3"/>
          <p:cNvSpPr txBox="1">
            <a:spLocks/>
          </p:cNvSpPr>
          <p:nvPr/>
        </p:nvSpPr>
        <p:spPr>
          <a:xfrm>
            <a:off x="2857488" y="6429396"/>
            <a:ext cx="3429024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38. skupština HKD, Osijek 26.9. – 28.9.2012.</a:t>
            </a:r>
            <a:endParaRPr kumimoji="0" lang="hr-HR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000" cap="none" dirty="0" smtClean="0"/>
              <a:t>Osiguranje financijskih sredstava </a:t>
            </a:r>
            <a:r>
              <a:rPr lang="hr-HR" sz="3000" cap="none" dirty="0" err="1" smtClean="0"/>
              <a:t>..</a:t>
            </a:r>
            <a:r>
              <a:rPr lang="hr-HR" sz="3000" cap="none" dirty="0" smtClean="0"/>
              <a:t>.</a:t>
            </a:r>
            <a:endParaRPr lang="hr-HR" sz="30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857364"/>
            <a:ext cx="8053414" cy="3446474"/>
          </a:xfrm>
        </p:spPr>
        <p:txBody>
          <a:bodyPr>
            <a:normAutofit/>
          </a:bodyPr>
          <a:lstStyle/>
          <a:p>
            <a:r>
              <a:rPr lang="hr-HR" sz="2400" b="1" dirty="0" smtClean="0"/>
              <a:t>osiguranje </a:t>
            </a:r>
            <a:r>
              <a:rPr lang="hr-HR" sz="2400" b="1" dirty="0" smtClean="0"/>
              <a:t>financijskih sredstava </a:t>
            </a:r>
            <a:r>
              <a:rPr lang="hr-HR" sz="2400" dirty="0" smtClean="0"/>
              <a:t>za djelovanje knjižničnog sustava Sveučilišta</a:t>
            </a:r>
          </a:p>
          <a:p>
            <a:pPr>
              <a:buNone/>
            </a:pPr>
            <a:r>
              <a:rPr lang="hr-HR" sz="2400" dirty="0" smtClean="0"/>
              <a:t> </a:t>
            </a:r>
          </a:p>
          <a:p>
            <a:pPr>
              <a:buNone/>
            </a:pPr>
            <a:r>
              <a:rPr lang="hr-HR" sz="2400" dirty="0" smtClean="0"/>
              <a:t>vezano uz:</a:t>
            </a:r>
          </a:p>
          <a:p>
            <a:pPr>
              <a:buNone/>
            </a:pPr>
            <a:r>
              <a:rPr lang="hr-HR" sz="2400" dirty="0" smtClean="0"/>
              <a:t> </a:t>
            </a:r>
          </a:p>
          <a:p>
            <a:r>
              <a:rPr lang="hr-HR" sz="2400" dirty="0" smtClean="0"/>
              <a:t>osiguranje mjesta knjižničnog sustava unutar strategije razvoja</a:t>
            </a:r>
          </a:p>
          <a:p>
            <a:pPr>
              <a:buNone/>
            </a:pPr>
            <a:endParaRPr lang="hr-HR" sz="2400" dirty="0"/>
          </a:p>
        </p:txBody>
      </p:sp>
      <p:sp>
        <p:nvSpPr>
          <p:cNvPr id="5" name="Rezervirano mjesto podnožja 3"/>
          <p:cNvSpPr txBox="1">
            <a:spLocks/>
          </p:cNvSpPr>
          <p:nvPr/>
        </p:nvSpPr>
        <p:spPr>
          <a:xfrm>
            <a:off x="2857488" y="6429396"/>
            <a:ext cx="3429024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38. skupština HKD, Osijek 26.9. – 28.9.2012.</a:t>
            </a:r>
            <a:endParaRPr kumimoji="0" lang="hr-HR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Umjesto zaključka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56" y="1643050"/>
            <a:ext cx="5267332" cy="330359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20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hr-HR" sz="20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zervirano mjesto podnožja 3"/>
          <p:cNvSpPr txBox="1">
            <a:spLocks/>
          </p:cNvSpPr>
          <p:nvPr/>
        </p:nvSpPr>
        <p:spPr>
          <a:xfrm>
            <a:off x="2857488" y="6429396"/>
            <a:ext cx="3429024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38. skupština HKD, Osijek 26.9. – 28.9.2012.</a:t>
            </a:r>
            <a:endParaRPr kumimoji="0" lang="hr-HR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000" dirty="0" smtClean="0"/>
              <a:t>Pitanja???</a:t>
            </a:r>
            <a:endParaRPr lang="hr-HR" sz="3000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857488" y="6357958"/>
            <a:ext cx="3352800" cy="288925"/>
          </a:xfrm>
        </p:spPr>
        <p:txBody>
          <a:bodyPr/>
          <a:lstStyle/>
          <a:p>
            <a:r>
              <a:rPr lang="hr-HR" dirty="0" smtClean="0"/>
              <a:t>38. skupština HKD, Osijek 26.9. – 28.9.2012.</a:t>
            </a:r>
            <a:endParaRPr lang="hr-HR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2000232" y="5143512"/>
            <a:ext cx="5429288" cy="10001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HVALA na pažnji </a:t>
            </a:r>
            <a:endParaRPr kumimoji="0" lang="hr-HR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Slika 4" descr="people_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1928802"/>
            <a:ext cx="3352818" cy="2857771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55576"/>
          </a:xfrm>
        </p:spPr>
        <p:txBody>
          <a:bodyPr>
            <a:noAutofit/>
          </a:bodyPr>
          <a:lstStyle/>
          <a:p>
            <a:r>
              <a:rPr lang="hr-HR" sz="3000" cap="none" dirty="0" smtClean="0"/>
              <a:t>Analiza okruženja </a:t>
            </a:r>
            <a:r>
              <a:rPr lang="hr-HR" sz="3000" dirty="0" smtClean="0"/>
              <a:t/>
            </a:r>
            <a:br>
              <a:rPr lang="hr-HR" sz="3000" dirty="0" smtClean="0"/>
            </a:br>
            <a:endParaRPr lang="hr-HR" sz="3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2000240"/>
            <a:ext cx="8686800" cy="3517912"/>
          </a:xfrm>
        </p:spPr>
        <p:txBody>
          <a:bodyPr>
            <a:normAutofit/>
          </a:bodyPr>
          <a:lstStyle/>
          <a:p>
            <a:r>
              <a:rPr lang="hr-HR" sz="2400" dirty="0"/>
              <a:t>n</a:t>
            </a:r>
            <a:r>
              <a:rPr lang="hr-HR" sz="2400" dirty="0" smtClean="0"/>
              <a:t>estabilno gospodarsko okruženje;</a:t>
            </a:r>
          </a:p>
          <a:p>
            <a:pPr marL="0" indent="0">
              <a:buNone/>
            </a:pPr>
            <a:endParaRPr lang="hr-HR" sz="2400" dirty="0" smtClean="0"/>
          </a:p>
          <a:p>
            <a:r>
              <a:rPr lang="hr-HR" sz="2400" dirty="0"/>
              <a:t>n</a:t>
            </a:r>
            <a:r>
              <a:rPr lang="hr-HR" sz="2400" dirty="0" smtClean="0"/>
              <a:t>edovoljna zastupljenost u pravnim aktima koji reguliraju rad visokih učilišta; nedorečenost i kontradiktornost zakonske regulative u pojedinim segmentima;</a:t>
            </a:r>
          </a:p>
          <a:p>
            <a:pPr marL="0" indent="0">
              <a:buNone/>
            </a:pPr>
            <a:endParaRPr lang="hr-HR" sz="2400" dirty="0" smtClean="0"/>
          </a:p>
          <a:p>
            <a:r>
              <a:rPr lang="hr-HR" sz="2400" dirty="0"/>
              <a:t>društveni ugled struke vrlo </a:t>
            </a:r>
            <a:r>
              <a:rPr lang="hr-HR" sz="2400" dirty="0" smtClean="0"/>
              <a:t>slab.</a:t>
            </a:r>
          </a:p>
          <a:p>
            <a:pPr marL="0" indent="0">
              <a:buNone/>
            </a:pPr>
            <a:endParaRPr lang="hr-HR" sz="2400" dirty="0"/>
          </a:p>
          <a:p>
            <a:pPr>
              <a:buNone/>
            </a:pPr>
            <a:endParaRPr lang="hr-HR" sz="240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000232" y="6429396"/>
            <a:ext cx="4857784" cy="288925"/>
          </a:xfrm>
        </p:spPr>
        <p:txBody>
          <a:bodyPr/>
          <a:lstStyle/>
          <a:p>
            <a:pPr algn="ctr"/>
            <a:r>
              <a:rPr lang="hr-HR" dirty="0" smtClean="0"/>
              <a:t>38. skupština HKD, Osijek 26.9. – 28.9.2012.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67180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000" cap="none" dirty="0" smtClean="0"/>
              <a:t>Osoblje, prostor, oprema, zbirke, usluge</a:t>
            </a:r>
            <a:endParaRPr lang="hr-HR" sz="3000" cap="none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714488"/>
            <a:ext cx="8686800" cy="4089416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r-HR" sz="2400" dirty="0" smtClean="0"/>
              <a:t>tradicionalna knjižničarska znanja, znanja vezana uz primjenu informacijske tehnologije; svijest o nužnosti razvoja; otvorenost za suradnju i partnerstvo </a:t>
            </a:r>
            <a:r>
              <a:rPr lang="hr-HR" sz="2400" dirty="0" smtClean="0"/>
              <a:t>(nedovoljan </a:t>
            </a:r>
            <a:r>
              <a:rPr lang="hr-HR" sz="2400" dirty="0" smtClean="0"/>
              <a:t>broj, kontinuiranost </a:t>
            </a:r>
            <a:r>
              <a:rPr lang="hr-HR" sz="2400" dirty="0" smtClean="0"/>
              <a:t>obrazovanja);</a:t>
            </a:r>
            <a:endParaRPr lang="hr-HR" sz="2400" dirty="0" smtClean="0"/>
          </a:p>
          <a:p>
            <a:r>
              <a:rPr lang="hr-HR" sz="2400" dirty="0" smtClean="0"/>
              <a:t>novi prostori </a:t>
            </a:r>
            <a:r>
              <a:rPr lang="hr-HR" sz="2400" dirty="0" smtClean="0"/>
              <a:t>(većina postojećih prostora </a:t>
            </a:r>
            <a:r>
              <a:rPr lang="hr-HR" sz="2400" dirty="0" smtClean="0"/>
              <a:t>nedovoljne veličine i </a:t>
            </a:r>
            <a:r>
              <a:rPr lang="hr-HR" sz="2400" dirty="0" smtClean="0"/>
              <a:t>nefunkcionalni);</a:t>
            </a:r>
            <a:endParaRPr lang="hr-HR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2400" dirty="0" smtClean="0"/>
              <a:t>bogat </a:t>
            </a:r>
            <a:r>
              <a:rPr lang="hr-HR" sz="2400" dirty="0"/>
              <a:t>fond na papirnom </a:t>
            </a:r>
            <a:r>
              <a:rPr lang="hr-HR" sz="2400" dirty="0" smtClean="0"/>
              <a:t>mediju </a:t>
            </a:r>
            <a:r>
              <a:rPr lang="hr-HR" sz="2400" dirty="0" smtClean="0"/>
              <a:t>(nedostaje </a:t>
            </a:r>
            <a:r>
              <a:rPr lang="hr-HR" sz="2400" dirty="0"/>
              <a:t>sustavna nabava baza </a:t>
            </a:r>
            <a:r>
              <a:rPr lang="hr-HR" sz="2400" dirty="0" smtClean="0"/>
              <a:t>podataka);</a:t>
            </a:r>
            <a:endParaRPr lang="hr-HR" sz="2400" dirty="0" smtClean="0"/>
          </a:p>
          <a:p>
            <a:r>
              <a:rPr lang="hr-HR" sz="2400" dirty="0"/>
              <a:t>r</a:t>
            </a:r>
            <a:r>
              <a:rPr lang="hr-HR" sz="2400" dirty="0" smtClean="0"/>
              <a:t>azvijene tradicionalne knjižnične usluge </a:t>
            </a:r>
            <a:r>
              <a:rPr lang="hr-HR" sz="2400" dirty="0" smtClean="0"/>
              <a:t>(razvoj </a:t>
            </a:r>
            <a:r>
              <a:rPr lang="hr-HR" sz="2400" dirty="0" smtClean="0"/>
              <a:t>usluga vezanih uz elektroničke </a:t>
            </a:r>
            <a:r>
              <a:rPr lang="hr-HR" sz="2400" dirty="0" smtClean="0"/>
              <a:t>medije).</a:t>
            </a:r>
            <a:endParaRPr lang="hr-HR" sz="2400" dirty="0"/>
          </a:p>
          <a:p>
            <a:endParaRPr lang="hr-HR" sz="2400" dirty="0"/>
          </a:p>
        </p:txBody>
      </p:sp>
      <p:sp>
        <p:nvSpPr>
          <p:cNvPr id="5" name="Rezervirano mjesto podnožja 3"/>
          <p:cNvSpPr txBox="1">
            <a:spLocks/>
          </p:cNvSpPr>
          <p:nvPr/>
        </p:nvSpPr>
        <p:spPr>
          <a:xfrm>
            <a:off x="2000232" y="6429396"/>
            <a:ext cx="4857784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38. skupština HKD, Osijek 26.9. – 28.9.2012.</a:t>
            </a:r>
            <a:endParaRPr kumimoji="0" lang="hr-HR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973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Cilj izlaganja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00100" y="2000240"/>
            <a:ext cx="7134244" cy="307183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hr-HR" sz="3000" b="1" dirty="0" smtClean="0"/>
          </a:p>
          <a:p>
            <a:pPr marL="0" indent="0" algn="ctr">
              <a:spcAft>
                <a:spcPts val="1800"/>
              </a:spcAft>
              <a:buNone/>
            </a:pPr>
            <a:r>
              <a:rPr lang="hr-HR" sz="3000" b="1" dirty="0" smtClean="0"/>
              <a:t>prikazati razloge zbog kojih je suradnja fakultetskih knjižnica unutar sveučilišta značajna za svako sveučilište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hr-HR" sz="3000" b="1" i="1" dirty="0" smtClean="0"/>
              <a:t>sveučilišni </a:t>
            </a:r>
            <a:r>
              <a:rPr lang="hr-HR" sz="3000" b="1" i="1" dirty="0" smtClean="0"/>
              <a:t>knjižnični sustav </a:t>
            </a:r>
            <a:endParaRPr lang="hr-HR" sz="3000" b="1" i="1" dirty="0"/>
          </a:p>
        </p:txBody>
      </p:sp>
      <p:sp>
        <p:nvSpPr>
          <p:cNvPr id="7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2928926" y="6357958"/>
            <a:ext cx="3143272" cy="288925"/>
          </a:xfrm>
        </p:spPr>
        <p:txBody>
          <a:bodyPr/>
          <a:lstStyle/>
          <a:p>
            <a:r>
              <a:rPr lang="hr-HR" dirty="0" smtClean="0"/>
              <a:t>38. skupština HKD, Osijek 26.9. – 28.9.2012.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71414"/>
            <a:ext cx="8686800" cy="1152548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200"/>
              </a:spcAft>
            </a:pPr>
            <a:r>
              <a:rPr lang="hr-HR" sz="3000" cap="none" dirty="0" smtClean="0"/>
              <a:t>Što je i zašto je važan sveučilišni knjižnični sustav?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57224" y="1643050"/>
            <a:ext cx="7491434" cy="4500594"/>
          </a:xfrm>
        </p:spPr>
        <p:txBody>
          <a:bodyPr>
            <a:no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hr-HR" sz="2400" b="1" dirty="0" smtClean="0"/>
              <a:t>Što je knjižnični sustav?</a:t>
            </a:r>
          </a:p>
          <a:p>
            <a:pPr marL="357188" indent="-357188" algn="just">
              <a:spcAft>
                <a:spcPts val="1200"/>
              </a:spcAft>
            </a:pPr>
            <a:r>
              <a:rPr lang="hr-HR" sz="2400" dirty="0" smtClean="0"/>
              <a:t>podsustav sveučilišta i</a:t>
            </a:r>
          </a:p>
          <a:p>
            <a:pPr marL="357188" indent="-357188" algn="just">
              <a:spcAft>
                <a:spcPts val="1200"/>
              </a:spcAft>
            </a:pPr>
            <a:r>
              <a:rPr lang="hr-HR" sz="2400" dirty="0" smtClean="0"/>
              <a:t>značajan čimbenik funkcionalne integracije sveučilišta.</a:t>
            </a:r>
          </a:p>
          <a:p>
            <a:pPr marL="357188" indent="-357188" algn="just">
              <a:spcAft>
                <a:spcPts val="1200"/>
              </a:spcAft>
              <a:buNone/>
            </a:pPr>
            <a:r>
              <a:rPr lang="hr-HR" sz="2400" b="1" dirty="0" smtClean="0"/>
              <a:t>Zašto je važan knjižnični sustav?</a:t>
            </a:r>
          </a:p>
          <a:p>
            <a:pPr marL="357188" indent="-357188" algn="just">
              <a:spcAft>
                <a:spcPts val="1200"/>
              </a:spcAft>
            </a:pPr>
            <a:r>
              <a:rPr lang="hr-HR" sz="2400" dirty="0" smtClean="0"/>
              <a:t>Knjižnični sustav putem </a:t>
            </a:r>
            <a:r>
              <a:rPr lang="hr-HR" sz="2400" dirty="0" smtClean="0"/>
              <a:t>svojih tijela integrira funkcije svojih knjižnica te osigurava njihovo jedinstveno i usklađeno djelovanje radi provođenja temeljnih ciljeva sveučilišta na području knjižnične djelatnosti.</a:t>
            </a:r>
            <a:endParaRPr lang="hr-HR" sz="240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928926" y="6429396"/>
            <a:ext cx="4000528" cy="288925"/>
          </a:xfrm>
        </p:spPr>
        <p:txBody>
          <a:bodyPr/>
          <a:lstStyle/>
          <a:p>
            <a:pPr algn="ctr"/>
            <a:r>
              <a:rPr lang="hr-HR" dirty="0" smtClean="0"/>
              <a:t>38. skupština HKD, Osijek 26.9. – 28.9.2012.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838200"/>
          </a:xfrm>
        </p:spPr>
        <p:txBody>
          <a:bodyPr>
            <a:noAutofit/>
          </a:bodyPr>
          <a:lstStyle/>
          <a:p>
            <a:r>
              <a:rPr lang="hr-HR" sz="3000" cap="none" dirty="0" smtClean="0"/>
              <a:t>Pretpostavke koje su potrebne za ostvarenje zajedničkog cilja</a:t>
            </a:r>
            <a:endParaRPr lang="hr-HR" sz="3000" cap="none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214422"/>
            <a:ext cx="8686800" cy="52149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r-HR" sz="2400" dirty="0" smtClean="0"/>
              <a:t> </a:t>
            </a:r>
          </a:p>
          <a:p>
            <a:pPr lvl="0" algn="just">
              <a:spcAft>
                <a:spcPts val="1200"/>
              </a:spcAft>
            </a:pPr>
            <a:r>
              <a:rPr lang="hr-HR" sz="2400" dirty="0" smtClean="0"/>
              <a:t>da se dogovorno započne planiranje knjižnične djelatnosti na sveučilišnoj razini; </a:t>
            </a:r>
          </a:p>
          <a:p>
            <a:pPr lvl="0" algn="just">
              <a:spcAft>
                <a:spcPts val="1200"/>
              </a:spcAft>
            </a:pPr>
            <a:r>
              <a:rPr lang="hr-HR" sz="2400" dirty="0" smtClean="0"/>
              <a:t>da se izrade konkretni planovi i programi suradnje i odrede metode za vrednovanje rezultata; 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hr-HR" sz="2400" dirty="0" smtClean="0"/>
              <a:t>da zacrtani planovi budu ostvarivi, da imaju izdvojene prioritete i da su prihvatljivi onima koji ih trebaju provesti;</a:t>
            </a:r>
          </a:p>
          <a:p>
            <a:pPr algn="just">
              <a:spcAft>
                <a:spcPts val="1200"/>
              </a:spcAft>
            </a:pPr>
            <a:r>
              <a:rPr lang="hr-HR" sz="2400" dirty="0" smtClean="0"/>
              <a:t>da knjižnično i ostalo informacijsko osoblje prihvati ideju o praktičnim i ekonomičnim razlozima za suradnju; </a:t>
            </a:r>
          </a:p>
          <a:p>
            <a:pPr algn="just">
              <a:spcAft>
                <a:spcPts val="1200"/>
              </a:spcAft>
            </a:pPr>
            <a:r>
              <a:rPr lang="hr-HR" sz="2400" dirty="0" smtClean="0"/>
              <a:t>da postoji komunikacija i protok informacija među informacijskim stručnjacima.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857488" y="6429396"/>
            <a:ext cx="3643338" cy="288925"/>
          </a:xfrm>
        </p:spPr>
        <p:txBody>
          <a:bodyPr/>
          <a:lstStyle/>
          <a:p>
            <a:pPr algn="ctr"/>
            <a:r>
              <a:rPr lang="hr-HR" dirty="0" smtClean="0"/>
              <a:t>38. skupština HKD, Osijek 26.9. – 28.9.2012.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785818"/>
          </a:xfrm>
        </p:spPr>
        <p:txBody>
          <a:bodyPr>
            <a:noAutofit/>
          </a:bodyPr>
          <a:lstStyle/>
          <a:p>
            <a:r>
              <a:rPr lang="hr-HR" sz="3000" cap="none" dirty="0" smtClean="0"/>
              <a:t>Osnovni ciljevi strateškog razvoja</a:t>
            </a:r>
            <a:endParaRPr lang="hr-HR" sz="3000" cap="none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158" y="1714488"/>
            <a:ext cx="8134376" cy="4572032"/>
          </a:xfrm>
        </p:spPr>
        <p:txBody>
          <a:bodyPr>
            <a:noAutofit/>
          </a:bodyPr>
          <a:lstStyle/>
          <a:p>
            <a:pPr marL="357188" indent="-357188" algn="just">
              <a:spcBef>
                <a:spcPts val="1200"/>
              </a:spcBef>
              <a:spcAft>
                <a:spcPts val="600"/>
              </a:spcAft>
            </a:pPr>
            <a:r>
              <a:rPr lang="hr-HR" sz="2000" dirty="0" smtClean="0"/>
              <a:t>izgradnja i razvoj knjižničnih zbirki – osiguranje pristupa informacijskim izvorima;</a:t>
            </a:r>
          </a:p>
          <a:p>
            <a:pPr marL="357188" indent="-357188" algn="just">
              <a:spcBef>
                <a:spcPts val="1200"/>
              </a:spcBef>
              <a:spcAft>
                <a:spcPts val="600"/>
              </a:spcAft>
            </a:pPr>
            <a:r>
              <a:rPr lang="hr-HR" sz="2000" dirty="0" smtClean="0"/>
              <a:t>razvoj knjižničnih usluga i aktivnosti;</a:t>
            </a:r>
          </a:p>
          <a:p>
            <a:pPr marL="357188" indent="-357188" algn="just">
              <a:spcBef>
                <a:spcPts val="1200"/>
              </a:spcBef>
              <a:spcAft>
                <a:spcPts val="600"/>
              </a:spcAft>
            </a:pPr>
            <a:r>
              <a:rPr lang="hr-HR" sz="2000" dirty="0" smtClean="0"/>
              <a:t>izgradnja i opremanje knjižnica (prostorno, funkcionalno i estetsko);</a:t>
            </a:r>
          </a:p>
          <a:p>
            <a:pPr marL="357188" indent="-357188" algn="just">
              <a:spcBef>
                <a:spcPts val="1200"/>
              </a:spcBef>
              <a:spcAft>
                <a:spcPts val="600"/>
              </a:spcAft>
            </a:pPr>
            <a:r>
              <a:rPr lang="hr-HR" sz="2000" dirty="0" smtClean="0"/>
              <a:t>funkcionalna povezanost knjižnica u knjižničnom sustavu Sveučilišta;</a:t>
            </a:r>
          </a:p>
          <a:p>
            <a:pPr marL="357188" indent="-357188" algn="just">
              <a:spcBef>
                <a:spcPts val="0"/>
              </a:spcBef>
            </a:pPr>
            <a:r>
              <a:rPr lang="hr-HR" sz="2000" dirty="0" smtClean="0"/>
              <a:t>stalno stručno usavršavanje i cjeloživotno obrazovanje knjižničara;</a:t>
            </a:r>
          </a:p>
          <a:p>
            <a:pPr marL="357188" indent="-357188" algn="just">
              <a:spcBef>
                <a:spcPts val="1200"/>
              </a:spcBef>
              <a:spcAft>
                <a:spcPts val="600"/>
              </a:spcAft>
            </a:pPr>
            <a:r>
              <a:rPr lang="hr-HR" sz="2000" dirty="0" smtClean="0"/>
              <a:t>suradnja na zajedničkim projektima u svrhu osiguranja trajnog razvoja knjižničnog sustava Sveučilišta;</a:t>
            </a:r>
          </a:p>
          <a:p>
            <a:pPr marL="357188" indent="-357188" algn="just">
              <a:spcBef>
                <a:spcPts val="1200"/>
              </a:spcBef>
              <a:spcAft>
                <a:spcPts val="600"/>
              </a:spcAft>
            </a:pPr>
            <a:r>
              <a:rPr lang="hr-HR" sz="2000" dirty="0" smtClean="0"/>
              <a:t>osiguravanje financijskih sredstava potrebnih za djelovanje knjižničnog sustava Sveučilišta.</a:t>
            </a:r>
          </a:p>
          <a:p>
            <a:pPr marL="357188" indent="-357188" algn="just">
              <a:spcBef>
                <a:spcPts val="1200"/>
              </a:spcBef>
              <a:spcAft>
                <a:spcPts val="600"/>
              </a:spcAft>
            </a:pPr>
            <a:endParaRPr lang="hr-HR" sz="2000" dirty="0" smtClean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857488" y="6429396"/>
            <a:ext cx="3429024" cy="288925"/>
          </a:xfrm>
        </p:spPr>
        <p:txBody>
          <a:bodyPr/>
          <a:lstStyle/>
          <a:p>
            <a:pPr algn="ctr"/>
            <a:r>
              <a:rPr lang="hr-HR" dirty="0" smtClean="0"/>
              <a:t>38. skupština HKD, Osijek 26.9. – 28.9.2012.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000" cap="none" dirty="0" smtClean="0"/>
              <a:t>Izgradnja knjižničnih zbirki </a:t>
            </a:r>
            <a:r>
              <a:rPr lang="hr-HR" sz="3000" cap="none" dirty="0" err="1" smtClean="0"/>
              <a:t>..</a:t>
            </a:r>
            <a:r>
              <a:rPr lang="hr-HR" sz="3000" cap="none" dirty="0" smtClean="0"/>
              <a:t>.</a:t>
            </a:r>
            <a:br>
              <a:rPr lang="hr-HR" sz="3000" cap="none" dirty="0" smtClean="0"/>
            </a:br>
            <a:endParaRPr lang="hr-HR" sz="30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32358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hr-HR" sz="2400" dirty="0" smtClean="0"/>
              <a:t>definiranje načela izgradnje i razvoja  knjižničnih zbirki u </a:t>
            </a:r>
            <a:r>
              <a:rPr lang="hr-HR" sz="2400" dirty="0" smtClean="0"/>
              <a:t>knjižnicama sastavnicama </a:t>
            </a:r>
            <a:r>
              <a:rPr lang="hr-HR" sz="2400" dirty="0" smtClean="0"/>
              <a:t>(referentne zbirke, zbirke udžbeničke literature, zbirke </a:t>
            </a:r>
            <a:r>
              <a:rPr lang="hr-HR" sz="2400" dirty="0" err="1" smtClean="0"/>
              <a:t>ocjenskih</a:t>
            </a:r>
            <a:r>
              <a:rPr lang="hr-HR" sz="2400" dirty="0" smtClean="0"/>
              <a:t> radova);</a:t>
            </a:r>
            <a:endParaRPr lang="hr-HR" sz="2400" dirty="0" smtClean="0"/>
          </a:p>
          <a:p>
            <a:pPr algn="just"/>
            <a:r>
              <a:rPr lang="hr-HR" sz="2400" dirty="0" smtClean="0"/>
              <a:t>osiguranje nabave baza podataka za znanstveno-istraživački rad putem konzorcija na nacionalnoj razini;</a:t>
            </a:r>
          </a:p>
          <a:p>
            <a:pPr algn="just"/>
            <a:r>
              <a:rPr lang="hr-HR" sz="2400" dirty="0" smtClean="0"/>
              <a:t>ugrađivanje pokazatelja kvalitete knjžničnih zbirki sukladno pokazateljima standarda ISO 11620 koji je prihvaćen kao hrvatska norma (HRN ISO 11620:2011</a:t>
            </a:r>
            <a:r>
              <a:rPr lang="hr-HR" sz="2400" dirty="0" smtClean="0"/>
              <a:t>)</a:t>
            </a:r>
            <a:endParaRPr lang="hr-HR" sz="2400" dirty="0" smtClean="0"/>
          </a:p>
          <a:p>
            <a:pPr algn="just"/>
            <a:r>
              <a:rPr lang="hr-HR" sz="2400" dirty="0" smtClean="0"/>
              <a:t>uspostavljanje jedinstvene metodologije oblikovanja i razvoja digitalnih zbirki u knjižnicama sastavnicama.</a:t>
            </a:r>
          </a:p>
          <a:p>
            <a:pPr algn="just">
              <a:buNone/>
            </a:pPr>
            <a:r>
              <a:rPr lang="hr-HR" sz="2400" dirty="0" smtClean="0"/>
              <a:t> </a:t>
            </a:r>
            <a:endParaRPr lang="hr-HR" sz="2400" dirty="0"/>
          </a:p>
        </p:txBody>
      </p:sp>
      <p:sp>
        <p:nvSpPr>
          <p:cNvPr id="5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857488" y="6429396"/>
            <a:ext cx="3429024" cy="288925"/>
          </a:xfrm>
        </p:spPr>
        <p:txBody>
          <a:bodyPr/>
          <a:lstStyle/>
          <a:p>
            <a:pPr algn="ctr"/>
            <a:r>
              <a:rPr lang="hr-HR" dirty="0" smtClean="0"/>
              <a:t>38. skupština HKD, Osijek 26.9. – 28.9.2012.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000" cap="none" dirty="0" smtClean="0"/>
              <a:t>Razvoj knjižničnih usluga i aktivnosti</a:t>
            </a:r>
            <a:endParaRPr lang="hr-HR" sz="30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000240"/>
            <a:ext cx="7329510" cy="2874970"/>
          </a:xfrm>
        </p:spPr>
        <p:txBody>
          <a:bodyPr>
            <a:normAutofit/>
          </a:bodyPr>
          <a:lstStyle/>
          <a:p>
            <a:r>
              <a:rPr lang="hr-HR" sz="2400" dirty="0" smtClean="0"/>
              <a:t>osposobljavanje korisnika za korištenje raspoloživih informacijskih izvora (klasična i e-edukacija);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r-HR" sz="2400" dirty="0" smtClean="0"/>
              <a:t>vrednovanje knjižničnih usluga;</a:t>
            </a:r>
          </a:p>
          <a:p>
            <a:r>
              <a:rPr lang="hr-HR" sz="2400" dirty="0" smtClean="0"/>
              <a:t>provođenje </a:t>
            </a:r>
            <a:r>
              <a:rPr lang="hr-HR" sz="2400" dirty="0" smtClean="0"/>
              <a:t>sustavnih istraživanja korisnika i njihovih potreba;</a:t>
            </a:r>
          </a:p>
          <a:p>
            <a:r>
              <a:rPr lang="hr-HR" sz="2400" dirty="0" smtClean="0"/>
              <a:t>promicanje kulturnih/civilizacijskih vrijednosti.</a:t>
            </a:r>
            <a:endParaRPr lang="hr-HR" sz="2400" dirty="0"/>
          </a:p>
        </p:txBody>
      </p:sp>
      <p:sp>
        <p:nvSpPr>
          <p:cNvPr id="5" name="Rezervirano mjesto podnožja 3"/>
          <p:cNvSpPr txBox="1">
            <a:spLocks/>
          </p:cNvSpPr>
          <p:nvPr/>
        </p:nvSpPr>
        <p:spPr>
          <a:xfrm>
            <a:off x="2857488" y="6429396"/>
            <a:ext cx="3429024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38. skupština HKD, Osijek 26.9. – 28.9.2012.</a:t>
            </a:r>
            <a:endParaRPr kumimoji="0" lang="hr-HR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tovanj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u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412</TotalTime>
  <Words>1043</Words>
  <Application>Microsoft Office PowerPoint</Application>
  <PresentationFormat>Prikaz na zaslonu (4:3)</PresentationFormat>
  <Paragraphs>111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Putovanje</vt:lpstr>
      <vt:lpstr>Sveučilišni knjižnični sustavi  –  suradnjom do postizanja zajedničkih ciljeva</vt:lpstr>
      <vt:lpstr>Analiza okruženja  </vt:lpstr>
      <vt:lpstr>Osoblje, prostor, oprema, zbirke, usluge</vt:lpstr>
      <vt:lpstr>Cilj izlaganja </vt:lpstr>
      <vt:lpstr>Što je i zašto je važan sveučilišni knjižnični sustav?</vt:lpstr>
      <vt:lpstr>Pretpostavke koje su potrebne za ostvarenje zajedničkog cilja</vt:lpstr>
      <vt:lpstr>Osnovni ciljevi strateškog razvoja</vt:lpstr>
      <vt:lpstr>Izgradnja knjižničnih zbirki ... </vt:lpstr>
      <vt:lpstr>Razvoj knjižničnih usluga i aktivnosti</vt:lpstr>
      <vt:lpstr>Izgradnja i opremanje knjižnica ...</vt:lpstr>
      <vt:lpstr>Funkcionalna povezanost ...</vt:lpstr>
      <vt:lpstr>Stalno stručno usavršavanje ...</vt:lpstr>
      <vt:lpstr>Zajednički projekti ...</vt:lpstr>
      <vt:lpstr>Osiguranje financijskih sredstava ...</vt:lpstr>
      <vt:lpstr>Umjesto zaključka</vt:lpstr>
      <vt:lpstr>Pitanja???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FAKULTETSKE KNJIŽNICE – SURADNJA U OSTVARENJU ZAJEDNIČKOG CILJA</dc:title>
  <dc:creator>hasenays</dc:creator>
  <cp:lastModifiedBy>hasenays</cp:lastModifiedBy>
  <cp:revision>73</cp:revision>
  <dcterms:created xsi:type="dcterms:W3CDTF">2012-02-28T11:22:36Z</dcterms:created>
  <dcterms:modified xsi:type="dcterms:W3CDTF">2012-09-19T10:02:50Z</dcterms:modified>
</cp:coreProperties>
</file>