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3" r:id="rId5"/>
    <p:sldId id="259" r:id="rId6"/>
    <p:sldId id="258" r:id="rId7"/>
    <p:sldId id="262" r:id="rId8"/>
    <p:sldId id="260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3010"/>
    <a:srgbClr val="766F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4AC6B-28D2-43A9-AC89-BC96FC84D75F}" type="datetimeFigureOut">
              <a:rPr lang="hr-HR" smtClean="0"/>
              <a:t>23.10.2019.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376F636-0872-41AD-8E17-CA11A65CBD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17119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4AC6B-28D2-43A9-AC89-BC96FC84D75F}" type="datetimeFigureOut">
              <a:rPr lang="hr-HR" smtClean="0"/>
              <a:t>23.10.2019.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376F636-0872-41AD-8E17-CA11A65CBD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27060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4AC6B-28D2-43A9-AC89-BC96FC84D75F}" type="datetimeFigureOut">
              <a:rPr lang="hr-HR" smtClean="0"/>
              <a:t>23.10.2019.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376F636-0872-41AD-8E17-CA11A65CBD4A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9205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4AC6B-28D2-43A9-AC89-BC96FC84D75F}" type="datetimeFigureOut">
              <a:rPr lang="hr-HR" smtClean="0"/>
              <a:t>23.10.2019.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376F636-0872-41AD-8E17-CA11A65CBD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960460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4AC6B-28D2-43A9-AC89-BC96FC84D75F}" type="datetimeFigureOut">
              <a:rPr lang="hr-HR" smtClean="0"/>
              <a:t>23.10.2019.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376F636-0872-41AD-8E17-CA11A65CBD4A}" type="slidenum">
              <a:rPr lang="hr-HR" smtClean="0"/>
              <a:t>‹#›</a:t>
            </a:fld>
            <a:endParaRPr lang="hr-H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12458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4AC6B-28D2-43A9-AC89-BC96FC84D75F}" type="datetimeFigureOut">
              <a:rPr lang="hr-HR" smtClean="0"/>
              <a:t>23.10.2019.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376F636-0872-41AD-8E17-CA11A65CBD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67338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4AC6B-28D2-43A9-AC89-BC96FC84D75F}" type="datetimeFigureOut">
              <a:rPr lang="hr-HR" smtClean="0"/>
              <a:t>23.10.2019.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6F636-0872-41AD-8E17-CA11A65CBD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649072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4AC6B-28D2-43A9-AC89-BC96FC84D75F}" type="datetimeFigureOut">
              <a:rPr lang="hr-HR" smtClean="0"/>
              <a:t>23.10.2019.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6F636-0872-41AD-8E17-CA11A65CBD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93199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4AC6B-28D2-43A9-AC89-BC96FC84D75F}" type="datetimeFigureOut">
              <a:rPr lang="hr-HR" smtClean="0"/>
              <a:t>23.10.2019.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6F636-0872-41AD-8E17-CA11A65CBD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0549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4AC6B-28D2-43A9-AC89-BC96FC84D75F}" type="datetimeFigureOut">
              <a:rPr lang="hr-HR" smtClean="0"/>
              <a:t>23.10.2019.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376F636-0872-41AD-8E17-CA11A65CBD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786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4AC6B-28D2-43A9-AC89-BC96FC84D75F}" type="datetimeFigureOut">
              <a:rPr lang="hr-HR" smtClean="0"/>
              <a:t>23.10.2019.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376F636-0872-41AD-8E17-CA11A65CBD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1888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4AC6B-28D2-43A9-AC89-BC96FC84D75F}" type="datetimeFigureOut">
              <a:rPr lang="hr-HR" smtClean="0"/>
              <a:t>23.10.2019.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376F636-0872-41AD-8E17-CA11A65CBD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53275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4AC6B-28D2-43A9-AC89-BC96FC84D75F}" type="datetimeFigureOut">
              <a:rPr lang="hr-HR" smtClean="0"/>
              <a:t>23.10.2019.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6F636-0872-41AD-8E17-CA11A65CBD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73412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4AC6B-28D2-43A9-AC89-BC96FC84D75F}" type="datetimeFigureOut">
              <a:rPr lang="hr-HR" smtClean="0"/>
              <a:t>23.10.2019.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6F636-0872-41AD-8E17-CA11A65CBD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8036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4AC6B-28D2-43A9-AC89-BC96FC84D75F}" type="datetimeFigureOut">
              <a:rPr lang="hr-HR" smtClean="0"/>
              <a:t>23.10.2019.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6F636-0872-41AD-8E17-CA11A65CBD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3663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4AC6B-28D2-43A9-AC89-BC96FC84D75F}" type="datetimeFigureOut">
              <a:rPr lang="hr-HR" smtClean="0"/>
              <a:t>23.10.2019.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376F636-0872-41AD-8E17-CA11A65CBD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21098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4AC6B-28D2-43A9-AC89-BC96FC84D75F}" type="datetimeFigureOut">
              <a:rPr lang="hr-HR" smtClean="0"/>
              <a:t>23.10.2019.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376F636-0872-41AD-8E17-CA11A65CBD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76984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ebook.com/knjiznica.prehrambenotehnoloskogfakultetaosijek" TargetMode="External"/><Relationship Id="rId7" Type="http://schemas.openxmlformats.org/officeDocument/2006/relationships/hyperlink" Target="http://www.ptfos.unios.hr/index.php/zaposlenici/38-zaposlenici/nastavno-osoblje/2597-ivana-suvak-piric" TargetMode="External"/><Relationship Id="rId2" Type="http://schemas.openxmlformats.org/officeDocument/2006/relationships/hyperlink" Target="mailto:knjiznica@ptfos.hr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www.ptfos.unios.hr/index.php/knjiznica/o-knjiznici/38-zaposlenici/nastavno-osoblje/2597-ivana-suvak-piric" TargetMode="External"/><Relationship Id="rId5" Type="http://schemas.openxmlformats.org/officeDocument/2006/relationships/hyperlink" Target="http://www.ptfos.unios.hr/index.php/knjiznica/o-knjiznici/38-zaposlenici/nastavno-osoblje/2598-sanda-hasenay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ciklopedija.hr/Natuknica.aspx?ID=62968" TargetMode="External"/><Relationship Id="rId2" Type="http://schemas.openxmlformats.org/officeDocument/2006/relationships/hyperlink" Target="http://www.enciklopedija.hr/Natuknica.aspx?ID=32108" TargetMode="External"/><Relationship Id="rId1" Type="http://schemas.openxmlformats.org/officeDocument/2006/relationships/slideLayout" Target="../slideLayouts/slideLayout8.xml"/><Relationship Id="rId4" Type="http://schemas.openxmlformats.org/officeDocument/2006/relationships/hyperlink" Target="http://enciklopedija.hr/Natuknica.aspx?ID=13196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zmk.hr/izdanja/online-izdanja" TargetMode="External"/><Relationship Id="rId2" Type="http://schemas.openxmlformats.org/officeDocument/2006/relationships/hyperlink" Target="http://161.53.208.100/lb10/search.html" TargetMode="Externa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161.53.208.100/lb10/search.html" TargetMode="Externa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www.youtube.com/watch?v=9cLvHEU_3KE&amp;feature=youtu.be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nciklopedija.hr/Natuknica.aspx?ID=32108" TargetMode="Externa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repozitorij.ptfos.hr/" TargetMode="Externa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tfos.unios.hr/index.php/knjiznica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355012" y="2665433"/>
            <a:ext cx="8442384" cy="1210316"/>
          </a:xfrm>
        </p:spPr>
        <p:txBody>
          <a:bodyPr>
            <a:normAutofit fontScale="90000"/>
          </a:bodyPr>
          <a:lstStyle/>
          <a:p>
            <a:r>
              <a:rPr lang="hr-HR" sz="3200" b="1" dirty="0" smtClean="0">
                <a:solidFill>
                  <a:srgbClr val="A53010"/>
                </a:solidFill>
              </a:rPr>
              <a:t>Ponešto iz knjižnice </a:t>
            </a:r>
            <a:br>
              <a:rPr lang="hr-HR" sz="3200" b="1" dirty="0" smtClean="0">
                <a:solidFill>
                  <a:srgbClr val="A53010"/>
                </a:solidFill>
              </a:rPr>
            </a:br>
            <a:r>
              <a:rPr lang="hr-HR" sz="3200" b="1" dirty="0" smtClean="0">
                <a:solidFill>
                  <a:srgbClr val="A53010"/>
                </a:solidFill>
              </a:rPr>
              <a:t>ili knjige, udžbenici, referentna zbirka </a:t>
            </a:r>
            <a:br>
              <a:rPr lang="hr-HR" sz="3200" b="1" dirty="0" smtClean="0">
                <a:solidFill>
                  <a:srgbClr val="A53010"/>
                </a:solidFill>
              </a:rPr>
            </a:br>
            <a:r>
              <a:rPr lang="hr-HR" sz="3200" b="1" dirty="0" smtClean="0">
                <a:solidFill>
                  <a:srgbClr val="A53010"/>
                </a:solidFill>
              </a:rPr>
              <a:t>i pretraživanje e-kataloga knjižnice</a:t>
            </a:r>
            <a:endParaRPr lang="hr-HR" sz="3200" b="1" dirty="0">
              <a:solidFill>
                <a:srgbClr val="A5301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316301" y="330453"/>
            <a:ext cx="11683041" cy="1655762"/>
          </a:xfrm>
        </p:spPr>
        <p:txBody>
          <a:bodyPr>
            <a:normAutofit/>
          </a:bodyPr>
          <a:lstStyle/>
          <a:p>
            <a:pPr algn="r"/>
            <a:r>
              <a:rPr lang="hr-HR" dirty="0" smtClean="0">
                <a:solidFill>
                  <a:srgbClr val="766F54"/>
                </a:solidFill>
              </a:rPr>
              <a:t>Sveučilište Josipa Jurja Strossmayera u Osijeku</a:t>
            </a:r>
          </a:p>
          <a:p>
            <a:pPr algn="r"/>
            <a:r>
              <a:rPr lang="hr-HR" dirty="0" smtClean="0">
                <a:solidFill>
                  <a:srgbClr val="766F54"/>
                </a:solidFill>
              </a:rPr>
              <a:t>Prehrambeno-tehnološki fakultet Osijek</a:t>
            </a:r>
          </a:p>
          <a:p>
            <a:pPr algn="r"/>
            <a:r>
              <a:rPr lang="hr-HR" dirty="0" smtClean="0">
                <a:solidFill>
                  <a:srgbClr val="766F54"/>
                </a:solidFill>
              </a:rPr>
              <a:t>KNJIŽNICA</a:t>
            </a:r>
            <a:endParaRPr lang="hr-HR" dirty="0">
              <a:solidFill>
                <a:srgbClr val="766F54"/>
              </a:solidFill>
            </a:endParaRPr>
          </a:p>
        </p:txBody>
      </p:sp>
      <p:sp>
        <p:nvSpPr>
          <p:cNvPr id="5" name="Podnaslov 2"/>
          <p:cNvSpPr txBox="1">
            <a:spLocks/>
          </p:cNvSpPr>
          <p:nvPr/>
        </p:nvSpPr>
        <p:spPr>
          <a:xfrm>
            <a:off x="8475453" y="6426453"/>
            <a:ext cx="3523889" cy="4315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1800" dirty="0" smtClean="0">
                <a:solidFill>
                  <a:srgbClr val="766F54"/>
                </a:solidFill>
              </a:rPr>
              <a:t>Osijek, 24. </a:t>
            </a:r>
            <a:r>
              <a:rPr lang="hr-HR" sz="1800" smtClean="0">
                <a:solidFill>
                  <a:srgbClr val="766F54"/>
                </a:solidFill>
              </a:rPr>
              <a:t>listopada </a:t>
            </a:r>
            <a:r>
              <a:rPr lang="hr-HR" sz="1800" dirty="0" smtClean="0">
                <a:solidFill>
                  <a:srgbClr val="766F54"/>
                </a:solidFill>
              </a:rPr>
              <a:t>2019.</a:t>
            </a:r>
            <a:endParaRPr lang="hr-HR" sz="1800" dirty="0">
              <a:solidFill>
                <a:srgbClr val="766F54"/>
              </a:solidFill>
            </a:endParaRPr>
          </a:p>
        </p:txBody>
      </p:sp>
      <p:sp>
        <p:nvSpPr>
          <p:cNvPr id="6" name="Podnaslov 2"/>
          <p:cNvSpPr txBox="1">
            <a:spLocks/>
          </p:cNvSpPr>
          <p:nvPr/>
        </p:nvSpPr>
        <p:spPr>
          <a:xfrm>
            <a:off x="1341169" y="5697022"/>
            <a:ext cx="4339088" cy="431547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>
                <a:solidFill>
                  <a:srgbClr val="766F54"/>
                </a:solidFill>
              </a:rPr>
              <a:t>Sanda Hasenay, dipl. ing.  </a:t>
            </a:r>
            <a:r>
              <a:rPr lang="hr-HR" dirty="0" err="1" smtClean="0">
                <a:solidFill>
                  <a:srgbClr val="766F54"/>
                </a:solidFill>
              </a:rPr>
              <a:t>knjiž</a:t>
            </a:r>
            <a:r>
              <a:rPr lang="hr-HR" dirty="0" smtClean="0">
                <a:solidFill>
                  <a:srgbClr val="766F54"/>
                </a:solidFill>
              </a:rPr>
              <a:t>. </a:t>
            </a:r>
            <a:r>
              <a:rPr lang="hr-HR" dirty="0" err="1" smtClean="0">
                <a:solidFill>
                  <a:srgbClr val="766F54"/>
                </a:solidFill>
              </a:rPr>
              <a:t>savj</a:t>
            </a:r>
            <a:r>
              <a:rPr lang="hr-HR" dirty="0">
                <a:solidFill>
                  <a:srgbClr val="766F54"/>
                </a:solidFill>
              </a:rPr>
              <a:t>.</a:t>
            </a:r>
          </a:p>
        </p:txBody>
      </p:sp>
      <p:sp>
        <p:nvSpPr>
          <p:cNvPr id="7" name="Naslov 1"/>
          <p:cNvSpPr txBox="1">
            <a:spLocks/>
          </p:cNvSpPr>
          <p:nvPr/>
        </p:nvSpPr>
        <p:spPr>
          <a:xfrm>
            <a:off x="1341169" y="4295955"/>
            <a:ext cx="8442384" cy="64804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2800" b="1" dirty="0" smtClean="0">
                <a:solidFill>
                  <a:srgbClr val="A53010"/>
                </a:solidFill>
              </a:rPr>
              <a:t>predavanje za studente i sa studentima</a:t>
            </a:r>
            <a:endParaRPr lang="hr-HR" sz="2800" b="1" dirty="0">
              <a:solidFill>
                <a:srgbClr val="A53010"/>
              </a:solidFill>
            </a:endParaRPr>
          </a:p>
        </p:txBody>
      </p:sp>
      <p:pic>
        <p:nvPicPr>
          <p:cNvPr id="9" name="Slika 8" descr="logo PTF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20064" y="0"/>
            <a:ext cx="2322986" cy="1286189"/>
          </a:xfrm>
          <a:prstGeom prst="rect">
            <a:avLst/>
          </a:prstGeom>
        </p:spPr>
      </p:pic>
      <p:pic>
        <p:nvPicPr>
          <p:cNvPr id="10" name="Slika 9" descr="sveučilište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192346" y="1229269"/>
            <a:ext cx="1162666" cy="813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0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687904" y="802256"/>
            <a:ext cx="8310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 smtClean="0"/>
              <a:t>Izvori:</a:t>
            </a:r>
          </a:p>
        </p:txBody>
      </p:sp>
      <p:sp>
        <p:nvSpPr>
          <p:cNvPr id="4" name="Rezervirano mjesto sadržaja 4"/>
          <p:cNvSpPr txBox="1">
            <a:spLocks/>
          </p:cNvSpPr>
          <p:nvPr/>
        </p:nvSpPr>
        <p:spPr>
          <a:xfrm>
            <a:off x="3531079" y="1994569"/>
            <a:ext cx="7510732" cy="321578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hr-HR" altLang="sr-Latn-RS" dirty="0"/>
              <a:t>Đurđica Ačkar. Uvod u znanstvenoistraživački rad : Publikacije. </a:t>
            </a:r>
            <a:r>
              <a:rPr lang="hr-HR" altLang="sr-Latn-RS" dirty="0" err="1"/>
              <a:t>ppt</a:t>
            </a:r>
            <a:r>
              <a:rPr lang="hr-HR" altLang="sr-Latn-RS" dirty="0"/>
              <a:t> prezentacija, 2017.</a:t>
            </a:r>
          </a:p>
          <a:p>
            <a:pPr algn="just"/>
            <a:r>
              <a:rPr lang="hr-HR" altLang="sr-Latn-RS" dirty="0"/>
              <a:t>Damir Hasenay. Uvod u znanstveni rad – </a:t>
            </a:r>
            <a:r>
              <a:rPr lang="hr-HR" altLang="sr-Latn-RS" dirty="0" err="1"/>
              <a:t>informatologija</a:t>
            </a:r>
            <a:r>
              <a:rPr lang="hr-HR" altLang="sr-Latn-RS" dirty="0"/>
              <a:t> i dokumentacija u kemiji : predavanja 2 s. </a:t>
            </a:r>
            <a:r>
              <a:rPr lang="hr-HR" altLang="sr-Latn-RS" dirty="0" err="1"/>
              <a:t>ppt</a:t>
            </a:r>
            <a:r>
              <a:rPr lang="hr-HR" altLang="sr-Latn-RS" dirty="0"/>
              <a:t> prezentacija, 2017.</a:t>
            </a:r>
          </a:p>
          <a:p>
            <a:pPr algn="just"/>
            <a:r>
              <a:rPr lang="hr-HR" altLang="sr-Latn-RS" dirty="0"/>
              <a:t>Ratko Zelenika. Metodologija i tehnologija izrade znanstvenog i stručnog djela, 4. </a:t>
            </a:r>
            <a:r>
              <a:rPr lang="hr-HR" altLang="sr-Latn-RS" dirty="0" err="1"/>
              <a:t>izd</a:t>
            </a:r>
            <a:r>
              <a:rPr lang="hr-HR" altLang="sr-Latn-RS" dirty="0"/>
              <a:t>. Rijeka : Ekonomski fakultet, 2000.</a:t>
            </a:r>
          </a:p>
          <a:p>
            <a:pPr algn="just"/>
            <a:r>
              <a:rPr lang="pl-PL" altLang="sr-Latn-RS" dirty="0"/>
              <a:t>Uvod u znanstveni rad u medicini, 5. izd. Zagreb : Medicinska naklada, 2013.</a:t>
            </a:r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368045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831142" y="400831"/>
            <a:ext cx="6634909" cy="325677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dirty="0" smtClean="0"/>
              <a:t>Prehrambeno-tehnološki fakultet Osijek</a:t>
            </a:r>
          </a:p>
          <a:p>
            <a:pPr marL="0" indent="0" algn="just">
              <a:buNone/>
            </a:pPr>
            <a:r>
              <a:rPr lang="hr-HR" dirty="0" smtClean="0"/>
              <a:t>KNJIŽNICA</a:t>
            </a:r>
          </a:p>
          <a:p>
            <a:pPr marL="0" indent="0" algn="just">
              <a:buNone/>
            </a:pPr>
            <a:r>
              <a:rPr lang="hr-HR" dirty="0"/>
              <a:t>Franje Kuhača </a:t>
            </a:r>
            <a:r>
              <a:rPr lang="hr-HR" dirty="0" smtClean="0"/>
              <a:t>20</a:t>
            </a:r>
          </a:p>
          <a:p>
            <a:pPr marL="0" indent="0" algn="just">
              <a:buNone/>
            </a:pPr>
            <a:r>
              <a:rPr lang="hr-HR" dirty="0"/>
              <a:t>Tel: 031 </a:t>
            </a:r>
            <a:r>
              <a:rPr lang="hr-HR" dirty="0" smtClean="0"/>
              <a:t>224-343</a:t>
            </a:r>
          </a:p>
          <a:p>
            <a:pPr marL="0" indent="0" algn="just">
              <a:buNone/>
            </a:pPr>
            <a:r>
              <a:rPr lang="hr-HR" dirty="0"/>
              <a:t>e-mail: </a:t>
            </a:r>
            <a:r>
              <a:rPr lang="hr-HR" dirty="0" smtClean="0">
                <a:hlinkClick r:id="rId2"/>
              </a:rPr>
              <a:t>knjiznica@ptfos.hr</a:t>
            </a:r>
            <a:endParaRPr lang="hr-HR" dirty="0" smtClean="0"/>
          </a:p>
          <a:p>
            <a:pPr marL="0" indent="0" algn="just">
              <a:buNone/>
            </a:pPr>
            <a:endParaRPr lang="hr-HR" dirty="0"/>
          </a:p>
        </p:txBody>
      </p:sp>
      <p:pic>
        <p:nvPicPr>
          <p:cNvPr id="4098" name="Picture 2" descr="Facebook Knjižnice PTF-a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1142" y="3994996"/>
            <a:ext cx="1037761" cy="723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ravokutnik 7"/>
          <p:cNvSpPr/>
          <p:nvPr/>
        </p:nvSpPr>
        <p:spPr>
          <a:xfrm>
            <a:off x="2504536" y="570238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r-HR" b="0" i="0" u="none" strike="noStrike" dirty="0" smtClean="0">
                <a:solidFill>
                  <a:srgbClr val="766F54"/>
                </a:solidFill>
                <a:effectLst/>
                <a:latin typeface="Lucida Grande"/>
                <a:hlinkClick r:id="rId5"/>
              </a:rPr>
              <a:t>knjižničarke:</a:t>
            </a:r>
          </a:p>
          <a:p>
            <a:pPr algn="ctr"/>
            <a:r>
              <a:rPr lang="hr-HR" dirty="0">
                <a:solidFill>
                  <a:srgbClr val="766F54"/>
                </a:solidFill>
                <a:latin typeface="Lucida Grande"/>
                <a:hlinkClick r:id="rId6"/>
              </a:rPr>
              <a:t>I</a:t>
            </a:r>
            <a:r>
              <a:rPr lang="hr-HR" dirty="0">
                <a:solidFill>
                  <a:srgbClr val="766F54"/>
                </a:solidFill>
                <a:latin typeface="Lucida Grande"/>
                <a:hlinkClick r:id="rId7"/>
              </a:rPr>
              <a:t>vana Šuvak-Pirić, dipl. ing.; viša </a:t>
            </a:r>
            <a:r>
              <a:rPr lang="hr-HR" dirty="0" err="1">
                <a:solidFill>
                  <a:srgbClr val="766F54"/>
                </a:solidFill>
                <a:latin typeface="Lucida Grande"/>
                <a:hlinkClick r:id="rId7"/>
              </a:rPr>
              <a:t>knjiž</a:t>
            </a:r>
            <a:r>
              <a:rPr lang="hr-HR" dirty="0">
                <a:solidFill>
                  <a:srgbClr val="766F54"/>
                </a:solidFill>
                <a:latin typeface="Lucida Grande"/>
                <a:hlinkClick r:id="rId7"/>
              </a:rPr>
              <a:t>.</a:t>
            </a:r>
            <a:endParaRPr lang="hr-HR" dirty="0">
              <a:solidFill>
                <a:srgbClr val="766F54"/>
              </a:solidFill>
              <a:latin typeface="Lucida Grande"/>
            </a:endParaRPr>
          </a:p>
          <a:p>
            <a:pPr algn="ctr"/>
            <a:r>
              <a:rPr lang="hr-HR" b="0" i="0" u="none" strike="noStrike" dirty="0" smtClean="0">
                <a:solidFill>
                  <a:srgbClr val="766F54"/>
                </a:solidFill>
                <a:effectLst/>
                <a:latin typeface="Lucida Grande"/>
                <a:hlinkClick r:id="rId5"/>
              </a:rPr>
              <a:t>Sanda Hasenay, dipl. ing.; </a:t>
            </a:r>
            <a:r>
              <a:rPr lang="hr-HR" b="0" i="0" u="none" strike="noStrike" dirty="0" err="1" smtClean="0">
                <a:solidFill>
                  <a:srgbClr val="766F54"/>
                </a:solidFill>
                <a:effectLst/>
                <a:latin typeface="Lucida Grande"/>
                <a:hlinkClick r:id="rId5"/>
              </a:rPr>
              <a:t>knjiž</a:t>
            </a:r>
            <a:r>
              <a:rPr lang="hr-HR" b="0" i="0" u="none" strike="noStrike" dirty="0" smtClean="0">
                <a:solidFill>
                  <a:srgbClr val="766F54"/>
                </a:solidFill>
                <a:effectLst/>
                <a:latin typeface="Lucida Grande"/>
                <a:hlinkClick r:id="rId5"/>
              </a:rPr>
              <a:t>. savjetnica</a:t>
            </a:r>
            <a:endParaRPr lang="hr-HR" b="0" i="0" dirty="0" smtClean="0">
              <a:solidFill>
                <a:srgbClr val="766F54"/>
              </a:solidFill>
              <a:effectLst/>
              <a:latin typeface="Lucida Grande"/>
            </a:endParaRPr>
          </a:p>
        </p:txBody>
      </p:sp>
      <p:sp>
        <p:nvSpPr>
          <p:cNvPr id="2" name="Pravokutnik 1"/>
          <p:cNvSpPr/>
          <p:nvPr/>
        </p:nvSpPr>
        <p:spPr>
          <a:xfrm>
            <a:off x="2831142" y="3567878"/>
            <a:ext cx="71785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 smtClean="0"/>
              <a:t>Facebook Knjižnice </a:t>
            </a:r>
            <a:r>
              <a:rPr lang="hr-HR" dirty="0"/>
              <a:t>Prehrambeno-tehnološkog fakulteta Osijek</a:t>
            </a:r>
          </a:p>
        </p:txBody>
      </p:sp>
    </p:spTree>
    <p:extLst>
      <p:ext uri="{BB962C8B-B14F-4D97-AF65-F5344CB8AC3E}">
        <p14:creationId xmlns:p14="http://schemas.microsoft.com/office/powerpoint/2010/main" val="209641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39947" y="1565396"/>
            <a:ext cx="10993079" cy="4473096"/>
          </a:xfrm>
        </p:spPr>
        <p:txBody>
          <a:bodyPr/>
          <a:lstStyle/>
          <a:p>
            <a:pPr marL="0" indent="0" algn="just">
              <a:buNone/>
            </a:pPr>
            <a:r>
              <a:rPr lang="hr-HR" i="1" dirty="0" smtClean="0">
                <a:hlinkClick r:id="rId2"/>
              </a:rPr>
              <a:t>knjiga</a:t>
            </a:r>
            <a:r>
              <a:rPr lang="hr-HR" dirty="0" smtClean="0"/>
              <a:t> - svaki pismom fiksirani jezični dokument većeg opsega, zabilježen na lako prenosivu materijalu;</a:t>
            </a:r>
          </a:p>
          <a:p>
            <a:pPr marL="0" indent="0" algn="just">
              <a:buNone/>
            </a:pPr>
            <a:r>
              <a:rPr lang="hr-HR" dirty="0" smtClean="0">
                <a:hlinkClick r:id="rId3"/>
              </a:rPr>
              <a:t>udžbenik</a:t>
            </a:r>
            <a:r>
              <a:rPr lang="hr-HR" dirty="0" smtClean="0"/>
              <a:t> - temeljno nastavno sredstvo; knjiga namijenjena učenju i stjecanju znanja, pisana na osnovi nastavnoga plana i programa, u kojoj su znanstveni i stručni sadržaji didaktičko-metodički oblikovani;</a:t>
            </a:r>
          </a:p>
          <a:p>
            <a:pPr marL="0" indent="0" algn="just">
              <a:buNone/>
            </a:pPr>
            <a:r>
              <a:rPr lang="hr-HR" dirty="0" smtClean="0">
                <a:hlinkClick r:id="rId4"/>
              </a:rPr>
              <a:t>časopis</a:t>
            </a:r>
            <a:r>
              <a:rPr lang="hr-HR" dirty="0" smtClean="0"/>
              <a:t> - vrsta serijske publikacije koja izlazi u redovitim razmacima, kraćim od godine, a dužim od petnaest dana; pokreće se s namjerom da izlazi trajno.</a:t>
            </a:r>
          </a:p>
          <a:p>
            <a:pPr marL="0" indent="0" algn="just">
              <a:buNone/>
            </a:pPr>
            <a:endParaRPr lang="hr-HR" dirty="0"/>
          </a:p>
        </p:txBody>
      </p:sp>
      <p:sp>
        <p:nvSpPr>
          <p:cNvPr id="6" name="Rezervirano mjesto sadržaja 2"/>
          <p:cNvSpPr txBox="1">
            <a:spLocks/>
          </p:cNvSpPr>
          <p:nvPr/>
        </p:nvSpPr>
        <p:spPr>
          <a:xfrm>
            <a:off x="204160" y="144996"/>
            <a:ext cx="3462068" cy="60732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dirty="0" smtClean="0">
                <a:solidFill>
                  <a:srgbClr val="A53010"/>
                </a:solidFill>
              </a:rPr>
              <a:t>Možda niste znali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hr-HR" dirty="0">
              <a:solidFill>
                <a:srgbClr val="A53010"/>
              </a:solidFill>
            </a:endParaRPr>
          </a:p>
        </p:txBody>
      </p:sp>
      <p:sp>
        <p:nvSpPr>
          <p:cNvPr id="5" name="Pravokutnik 4"/>
          <p:cNvSpPr/>
          <p:nvPr/>
        </p:nvSpPr>
        <p:spPr>
          <a:xfrm>
            <a:off x="1843179" y="752317"/>
            <a:ext cx="22716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 smtClean="0"/>
              <a:t>Nekoliko definicija:</a:t>
            </a:r>
          </a:p>
        </p:txBody>
      </p:sp>
    </p:spTree>
    <p:extLst>
      <p:ext uri="{BB962C8B-B14F-4D97-AF65-F5344CB8AC3E}">
        <p14:creationId xmlns:p14="http://schemas.microsoft.com/office/powerpoint/2010/main" val="299957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1"/>
          <p:cNvSpPr>
            <a:spLocks noGrp="1"/>
          </p:cNvSpPr>
          <p:nvPr>
            <p:ph type="title"/>
          </p:nvPr>
        </p:nvSpPr>
        <p:spPr>
          <a:xfrm>
            <a:off x="250164" y="86263"/>
            <a:ext cx="6072998" cy="465737"/>
          </a:xfrm>
        </p:spPr>
        <p:txBody>
          <a:bodyPr>
            <a:normAutofit/>
          </a:bodyPr>
          <a:lstStyle/>
          <a:p>
            <a:r>
              <a:rPr lang="hr-HR" altLang="sr-Latn-RS" sz="2400" dirty="0">
                <a:solidFill>
                  <a:srgbClr val="A53010"/>
                </a:solidFill>
              </a:rPr>
              <a:t>klasifikacija (znanstvenih) </a:t>
            </a:r>
            <a:r>
              <a:rPr lang="hr-HR" altLang="sr-Latn-RS" sz="2400" dirty="0" smtClean="0">
                <a:solidFill>
                  <a:srgbClr val="A53010"/>
                </a:solidFill>
              </a:rPr>
              <a:t>publikacija</a:t>
            </a:r>
            <a:endParaRPr lang="hr-HR" sz="2400" dirty="0">
              <a:solidFill>
                <a:srgbClr val="A53010"/>
              </a:solidFill>
            </a:endParaRPr>
          </a:p>
        </p:txBody>
      </p:sp>
      <p:sp>
        <p:nvSpPr>
          <p:cNvPr id="9" name="Pravokutnik 8"/>
          <p:cNvSpPr/>
          <p:nvPr/>
        </p:nvSpPr>
        <p:spPr>
          <a:xfrm>
            <a:off x="1303867" y="552000"/>
            <a:ext cx="5615797" cy="395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90000"/>
              </a:lnSpc>
              <a:buFont typeface="+mj-lt"/>
              <a:buAutoNum type="arabicPeriod"/>
              <a:defRPr/>
            </a:pPr>
            <a:r>
              <a:rPr lang="hr-HR" sz="1200" b="1" i="1" dirty="0"/>
              <a:t>Primarne publikacije </a:t>
            </a:r>
            <a:r>
              <a:rPr lang="hr-HR" sz="1200" dirty="0"/>
              <a:t>– sadrže primarne informacije, tj. neposredne rezultate znanstveno-istraživačkog rada, nova (sa)znanja ili nove (</a:t>
            </a:r>
            <a:r>
              <a:rPr lang="hr-HR" sz="1200" dirty="0" err="1"/>
              <a:t>re</a:t>
            </a:r>
            <a:r>
              <a:rPr lang="hr-HR" sz="1200" dirty="0"/>
              <a:t>)interpretacije poznatih ideja i činjenica.</a:t>
            </a:r>
          </a:p>
          <a:p>
            <a:pPr algn="just">
              <a:lnSpc>
                <a:spcPct val="90000"/>
              </a:lnSpc>
              <a:defRPr/>
            </a:pPr>
            <a:endParaRPr lang="hr-HR" sz="1200" dirty="0" smtClean="0"/>
          </a:p>
          <a:p>
            <a:pPr marL="171450" indent="-171450" algn="just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hr-HR" sz="1200" dirty="0" smtClean="0"/>
              <a:t>izvorni </a:t>
            </a:r>
            <a:r>
              <a:rPr lang="hr-HR" sz="1200" dirty="0"/>
              <a:t>znanstveni rad (</a:t>
            </a:r>
            <a:r>
              <a:rPr lang="hr-HR" sz="1200" i="1" dirty="0"/>
              <a:t>original </a:t>
            </a:r>
            <a:r>
              <a:rPr lang="hr-HR" sz="1200" i="1" dirty="0" err="1"/>
              <a:t>scientific</a:t>
            </a:r>
            <a:r>
              <a:rPr lang="hr-HR" sz="1200" i="1" dirty="0"/>
              <a:t> </a:t>
            </a:r>
            <a:r>
              <a:rPr lang="hr-HR" sz="1200" i="1" dirty="0" err="1"/>
              <a:t>paper</a:t>
            </a:r>
            <a:r>
              <a:rPr lang="hr-HR" sz="1200" dirty="0"/>
              <a:t>)</a:t>
            </a:r>
          </a:p>
          <a:p>
            <a:pPr marL="171450" indent="-171450" algn="just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hr-HR" sz="1200" dirty="0"/>
              <a:t>stručni rad (</a:t>
            </a:r>
            <a:r>
              <a:rPr lang="hr-HR" sz="1200" i="1" dirty="0" err="1"/>
              <a:t>professional</a:t>
            </a:r>
            <a:r>
              <a:rPr lang="hr-HR" sz="1200" i="1" dirty="0"/>
              <a:t> </a:t>
            </a:r>
            <a:r>
              <a:rPr lang="hr-HR" sz="1200" i="1" dirty="0" err="1"/>
              <a:t>paper</a:t>
            </a:r>
            <a:r>
              <a:rPr lang="hr-HR" sz="1200" dirty="0"/>
              <a:t>)</a:t>
            </a:r>
          </a:p>
          <a:p>
            <a:pPr marL="171450" indent="-171450" algn="just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hr-HR" sz="1200" dirty="0"/>
              <a:t>znanstvena bilješka (</a:t>
            </a:r>
            <a:r>
              <a:rPr lang="hr-HR" sz="1200" i="1" dirty="0"/>
              <a:t>note</a:t>
            </a:r>
            <a:r>
              <a:rPr lang="hr-HR" sz="1200" dirty="0"/>
              <a:t>; </a:t>
            </a:r>
            <a:r>
              <a:rPr lang="hr-HR" sz="1200" i="1" dirty="0" err="1"/>
              <a:t>brief</a:t>
            </a:r>
            <a:r>
              <a:rPr lang="hr-HR" sz="1200" i="1" dirty="0"/>
              <a:t> </a:t>
            </a:r>
            <a:r>
              <a:rPr lang="hr-HR" sz="1200" i="1" dirty="0" err="1"/>
              <a:t>communication</a:t>
            </a:r>
            <a:r>
              <a:rPr lang="hr-HR" sz="1200" dirty="0"/>
              <a:t>)</a:t>
            </a:r>
          </a:p>
          <a:p>
            <a:pPr marL="171450" indent="-171450" algn="just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hr-HR" sz="1200" dirty="0"/>
              <a:t>prethodno priopćenje (</a:t>
            </a:r>
            <a:r>
              <a:rPr lang="hr-HR" sz="1200" i="1" dirty="0" err="1"/>
              <a:t>preliminary</a:t>
            </a:r>
            <a:r>
              <a:rPr lang="hr-HR" sz="1200" i="1" dirty="0"/>
              <a:t> </a:t>
            </a:r>
            <a:r>
              <a:rPr lang="hr-HR" sz="1200" i="1" dirty="0" err="1"/>
              <a:t>communication</a:t>
            </a:r>
            <a:r>
              <a:rPr lang="hr-HR" sz="1200" dirty="0"/>
              <a:t>)</a:t>
            </a:r>
          </a:p>
          <a:p>
            <a:pPr marL="171450" indent="-171450" algn="just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hr-HR" sz="1200" dirty="0"/>
              <a:t>(kritički) pregledni članak (</a:t>
            </a:r>
            <a:r>
              <a:rPr lang="hr-HR" sz="1200" i="1" dirty="0" err="1"/>
              <a:t>review</a:t>
            </a:r>
            <a:r>
              <a:rPr lang="hr-HR" sz="1200" dirty="0"/>
              <a:t>; </a:t>
            </a:r>
            <a:r>
              <a:rPr lang="hr-HR" sz="1200" i="1" dirty="0" err="1"/>
              <a:t>critical</a:t>
            </a:r>
            <a:r>
              <a:rPr lang="hr-HR" sz="1200" i="1" dirty="0"/>
              <a:t> </a:t>
            </a:r>
            <a:r>
              <a:rPr lang="hr-HR" sz="1200" i="1" dirty="0" err="1"/>
              <a:t>review</a:t>
            </a:r>
            <a:r>
              <a:rPr lang="hr-HR" sz="1200" dirty="0"/>
              <a:t>)</a:t>
            </a:r>
          </a:p>
          <a:p>
            <a:pPr marL="171450" indent="-171450" algn="just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hr-HR" sz="1200" dirty="0"/>
          </a:p>
          <a:p>
            <a:pPr marL="171450" indent="-171450" algn="just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hr-HR" sz="1200" dirty="0"/>
              <a:t>autorska monografija</a:t>
            </a:r>
          </a:p>
          <a:p>
            <a:pPr marL="171450" indent="-171450" algn="just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hr-HR" sz="1200" dirty="0"/>
              <a:t>rad u zborniku radova sa (znanstvenog) skupa (</a:t>
            </a:r>
            <a:r>
              <a:rPr lang="hr-HR" sz="1200" i="1" dirty="0" err="1"/>
              <a:t>congress</a:t>
            </a:r>
            <a:r>
              <a:rPr lang="hr-HR" sz="1200" i="1" dirty="0"/>
              <a:t> </a:t>
            </a:r>
            <a:r>
              <a:rPr lang="hr-HR" sz="1200" i="1" dirty="0" err="1"/>
              <a:t>paper</a:t>
            </a:r>
            <a:r>
              <a:rPr lang="hr-HR" sz="1200" dirty="0"/>
              <a:t>)</a:t>
            </a:r>
          </a:p>
          <a:p>
            <a:pPr marL="171450" indent="-171450" algn="just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hr-HR" sz="1200" dirty="0" err="1"/>
              <a:t>popularnoznanstveni</a:t>
            </a:r>
            <a:r>
              <a:rPr lang="hr-HR" sz="1200" dirty="0"/>
              <a:t> članak</a:t>
            </a:r>
          </a:p>
          <a:p>
            <a:pPr marL="171450" indent="-171450" algn="just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hr-HR" sz="1200" dirty="0"/>
              <a:t>(znanstveni) elaborat</a:t>
            </a:r>
          </a:p>
          <a:p>
            <a:pPr marL="171450" indent="-171450" algn="just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hr-HR" sz="1200" dirty="0"/>
              <a:t>uvodnik ili osvrt (</a:t>
            </a:r>
            <a:r>
              <a:rPr lang="hr-HR" sz="1200" i="1" dirty="0" err="1"/>
              <a:t>editorial</a:t>
            </a:r>
            <a:r>
              <a:rPr lang="hr-HR" sz="1200" dirty="0"/>
              <a:t>)</a:t>
            </a:r>
          </a:p>
          <a:p>
            <a:pPr marL="171450" indent="-171450" algn="just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hr-HR" sz="1200" dirty="0"/>
              <a:t>znanstvena i stručna knjiga</a:t>
            </a:r>
          </a:p>
          <a:p>
            <a:pPr marL="171450" indent="-171450" algn="just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hr-HR" sz="1200" dirty="0"/>
              <a:t>disertacije, magistarski radovi</a:t>
            </a:r>
          </a:p>
          <a:p>
            <a:pPr marL="171450" indent="-171450" algn="just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hr-HR" sz="1200" dirty="0"/>
              <a:t>patentni spisi</a:t>
            </a:r>
          </a:p>
          <a:p>
            <a:pPr marL="171450" indent="-171450" algn="just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hr-HR" sz="1200" dirty="0"/>
              <a:t>tehnički izvještaji, laboratorijski dnevnici i druga dokumentacija - često ne bude javno </a:t>
            </a:r>
            <a:r>
              <a:rPr lang="hr-HR" sz="1200" dirty="0" smtClean="0"/>
              <a:t>objavljena</a:t>
            </a:r>
          </a:p>
          <a:p>
            <a:pPr marL="171450" indent="-171450" algn="just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hr-HR" sz="1200" dirty="0"/>
          </a:p>
          <a:p>
            <a:pPr algn="just">
              <a:lnSpc>
                <a:spcPct val="90000"/>
              </a:lnSpc>
              <a:defRPr/>
            </a:pPr>
            <a:r>
              <a:rPr lang="hr-HR" altLang="sr-Latn-RS" sz="12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 to su publikacije koje </a:t>
            </a:r>
            <a:r>
              <a:rPr lang="hr-HR" altLang="sr-Latn-RS" sz="1200" dirty="0" smtClean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sadrže informacije </a:t>
            </a:r>
            <a:r>
              <a:rPr lang="hr-HR" altLang="sr-Latn-RS" sz="12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o </a:t>
            </a:r>
            <a:r>
              <a:rPr lang="hr-HR" altLang="sr-Latn-RS" sz="1200" dirty="0" smtClean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neposrednim rezultatima!</a:t>
            </a:r>
            <a:endParaRPr lang="hr-HR" sz="12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lnSpc>
                <a:spcPct val="90000"/>
              </a:lnSpc>
              <a:defRPr/>
            </a:pPr>
            <a:endParaRPr lang="hr-HR" sz="1200" dirty="0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>
          <a:xfrm>
            <a:off x="7108167" y="552000"/>
            <a:ext cx="5037826" cy="383021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10000"/>
              </a:lnSpc>
              <a:spcBef>
                <a:spcPts val="0"/>
              </a:spcBef>
              <a:buFont typeface="+mj-lt"/>
              <a:buAutoNum type="arabicPeriod" startAt="2"/>
              <a:defRPr/>
            </a:pPr>
            <a:r>
              <a:rPr lang="hr-HR" altLang="sr-Latn-RS" sz="1200" b="1" i="1" dirty="0" smtClean="0"/>
              <a:t>Sekundarne publikacije </a:t>
            </a:r>
            <a:r>
              <a:rPr lang="hr-HR" altLang="sr-Latn-RS" sz="1200" dirty="0" smtClean="0"/>
              <a:t>- sadrže sažeti sadržajni opis i/ili lokaciju izvora informacije - ne pružaju izvorne nove spoznaje, one su prijenosnici informacija, tzv. informacijska pomagala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Tx/>
              <a:buNone/>
              <a:defRPr/>
            </a:pPr>
            <a:endParaRPr lang="hr-HR" altLang="sr-Latn-RS" sz="1200" dirty="0" smtClean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hr-HR" altLang="sr-Latn-RS" sz="12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 to su publikacije koje sadrže uputne (</a:t>
            </a:r>
            <a:r>
              <a:rPr lang="hr-HR" altLang="sr-Latn-RS" sz="1200" dirty="0" err="1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upućujuće</a:t>
            </a:r>
            <a:r>
              <a:rPr lang="hr-HR" altLang="sr-Latn-RS" sz="12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) informacije!</a:t>
            </a:r>
            <a:endParaRPr lang="hr-HR" sz="12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Tx/>
              <a:buNone/>
              <a:defRPr/>
            </a:pPr>
            <a:endParaRPr lang="hr-HR" altLang="sr-Latn-RS" sz="1200" dirty="0" smtClean="0"/>
          </a:p>
          <a:p>
            <a:pPr algn="just">
              <a:defRPr/>
            </a:pPr>
            <a:r>
              <a:rPr lang="hr-HR" sz="1200" dirty="0"/>
              <a:t>bibliografija i bibliografska baza podataka (npr. nacionalna, tematska, institucijska, osobna, tekuća, retrospektivna i sl.) – moguće je da se pojave i bez sažetaka</a:t>
            </a:r>
          </a:p>
          <a:p>
            <a:pPr algn="just">
              <a:defRPr/>
            </a:pPr>
            <a:r>
              <a:rPr lang="hr-HR" sz="1200" dirty="0"/>
              <a:t>info </a:t>
            </a:r>
            <a:r>
              <a:rPr lang="hr-HR" sz="1200" dirty="0" err="1"/>
              <a:t>guide</a:t>
            </a:r>
            <a:r>
              <a:rPr lang="hr-HR" sz="1200" dirty="0"/>
              <a:t> - vodič kroz svijet informacija</a:t>
            </a:r>
          </a:p>
          <a:p>
            <a:pPr algn="just">
              <a:defRPr/>
            </a:pPr>
            <a:r>
              <a:rPr lang="hr-HR" sz="1200" dirty="0"/>
              <a:t>evidencija izvora informacija, dokumenata, publikacija svih vrsta (npr.  inventarna knjiga)</a:t>
            </a:r>
          </a:p>
          <a:p>
            <a:pPr algn="just">
              <a:defRPr/>
            </a:pPr>
            <a:r>
              <a:rPr lang="hr-HR" sz="1200" dirty="0" smtClean="0"/>
              <a:t>katalozi svih vrsta (npr. mrežni (web) katalozi)</a:t>
            </a:r>
          </a:p>
          <a:p>
            <a:pPr algn="just">
              <a:defRPr/>
            </a:pPr>
            <a:r>
              <a:rPr lang="hr-HR" sz="1200" dirty="0" smtClean="0"/>
              <a:t>adresari </a:t>
            </a:r>
            <a:r>
              <a:rPr lang="hr-HR" sz="1200" dirty="0"/>
              <a:t>svih vrsta</a:t>
            </a:r>
          </a:p>
          <a:p>
            <a:pPr algn="just">
              <a:defRPr/>
            </a:pPr>
            <a:r>
              <a:rPr lang="hr-HR" sz="1200" dirty="0"/>
              <a:t>zbirke i/ili baze podataka sadržaja (TOC - Table </a:t>
            </a:r>
            <a:r>
              <a:rPr lang="hr-HR" sz="1200" dirty="0" err="1"/>
              <a:t>of</a:t>
            </a:r>
            <a:r>
              <a:rPr lang="hr-HR" sz="1200" dirty="0"/>
              <a:t> </a:t>
            </a:r>
            <a:r>
              <a:rPr lang="hr-HR" sz="1200" dirty="0" err="1"/>
              <a:t>Contents</a:t>
            </a:r>
            <a:r>
              <a:rPr lang="hr-HR" sz="1200" dirty="0"/>
              <a:t>) i sl</a:t>
            </a:r>
            <a:r>
              <a:rPr lang="hr-HR" sz="1200" dirty="0" smtClean="0"/>
              <a:t>.</a:t>
            </a:r>
          </a:p>
          <a:p>
            <a:pPr marL="0" indent="0" algn="ctr">
              <a:buNone/>
              <a:defRPr/>
            </a:pPr>
            <a:r>
              <a:rPr lang="hr-HR" sz="1200" dirty="0"/>
              <a:t>(primjer: </a:t>
            </a:r>
            <a:r>
              <a:rPr lang="hr-HR" sz="1200" dirty="0">
                <a:hlinkClick r:id="rId2"/>
              </a:rPr>
              <a:t>Katalog Knjižnice PTFOS</a:t>
            </a:r>
            <a:r>
              <a:rPr lang="hr-HR" sz="1200" dirty="0"/>
              <a:t>)</a:t>
            </a:r>
          </a:p>
          <a:p>
            <a:pPr marL="0" indent="0" algn="just">
              <a:buNone/>
              <a:defRPr/>
            </a:pPr>
            <a:endParaRPr lang="hr-HR" sz="1200" dirty="0"/>
          </a:p>
          <a:p>
            <a:pPr marL="0" indent="0" algn="just">
              <a:buFontTx/>
              <a:buNone/>
              <a:defRPr/>
            </a:pPr>
            <a:endParaRPr lang="hr-HR" sz="1200" dirty="0"/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>
          <a:xfrm>
            <a:off x="985329" y="4467717"/>
            <a:ext cx="6252872" cy="99709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buFont typeface="+mj-lt"/>
              <a:buAutoNum type="arabicPeriod" startAt="3"/>
            </a:pPr>
            <a:r>
              <a:rPr lang="hr-HR" altLang="sr-Latn-RS" sz="1200" b="1" i="1" dirty="0" smtClean="0"/>
              <a:t>Tercijarne publikacije </a:t>
            </a:r>
            <a:r>
              <a:rPr lang="hr-HR" altLang="sr-Latn-RS" sz="1200" dirty="0" smtClean="0"/>
              <a:t>- sadrže konsolidirane, reorganizirane, (</a:t>
            </a:r>
            <a:r>
              <a:rPr lang="hr-HR" altLang="sr-Latn-RS" sz="1200" dirty="0" err="1" smtClean="0"/>
              <a:t>re</a:t>
            </a:r>
            <a:r>
              <a:rPr lang="hr-HR" altLang="sr-Latn-RS" sz="1200" dirty="0" smtClean="0"/>
              <a:t>)evaluirane, presložene (prepakirane), kondenzirane i integrirane primarne informacije s osnovnim ciljem da ih se prikaže (prezentira) u obliku koji (naj)bolje odgovara potrebama pojedinih skupina korisnika.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hr-HR" altLang="sr-Latn-RS" dirty="0" smtClean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</a:t>
            </a:r>
            <a:r>
              <a:rPr lang="hr-HR" altLang="sr-Latn-RS" sz="1200" dirty="0" smtClean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hr-HR" altLang="sr-Latn-RS" sz="12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to su publikacije koje sadrže izvedene (signalne, </a:t>
            </a:r>
            <a:r>
              <a:rPr lang="hr-HR" altLang="sr-Latn-RS" sz="1200" dirty="0" err="1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signalizirajuće</a:t>
            </a:r>
            <a:r>
              <a:rPr lang="hr-HR" altLang="sr-Latn-RS" sz="12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) informacije!</a:t>
            </a:r>
            <a:endParaRPr lang="hr-HR" sz="12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  <a:defRPr/>
            </a:pPr>
            <a:endParaRPr lang="hr-HR" sz="1200" dirty="0" smtClean="0"/>
          </a:p>
        </p:txBody>
      </p:sp>
      <p:sp>
        <p:nvSpPr>
          <p:cNvPr id="12" name="Pravokutnik 11"/>
          <p:cNvSpPr/>
          <p:nvPr/>
        </p:nvSpPr>
        <p:spPr>
          <a:xfrm>
            <a:off x="4745580" y="5639442"/>
            <a:ext cx="23118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hr-HR" sz="1200" dirty="0"/>
              <a:t>priručnici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hr-HR" sz="1200" dirty="0"/>
              <a:t>razni signalni pregledi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hr-HR" sz="1200" dirty="0"/>
              <a:t>pregledni radovi ukoliko ne donose nove spoznaje (npr. </a:t>
            </a:r>
            <a:r>
              <a:rPr lang="hr-HR" sz="1200" dirty="0" err="1"/>
              <a:t>Annual</a:t>
            </a:r>
            <a:r>
              <a:rPr lang="hr-HR" sz="1200" dirty="0"/>
              <a:t> </a:t>
            </a:r>
            <a:r>
              <a:rPr lang="hr-HR" sz="1200" dirty="0" err="1"/>
              <a:t>Reviews</a:t>
            </a:r>
            <a:r>
              <a:rPr lang="hr-HR" sz="1200" dirty="0"/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hr-HR" sz="1200" dirty="0"/>
              <a:t>komentari, kritike i sl.</a:t>
            </a:r>
          </a:p>
        </p:txBody>
      </p:sp>
      <p:sp>
        <p:nvSpPr>
          <p:cNvPr id="13" name="Pravokutnik 12"/>
          <p:cNvSpPr/>
          <p:nvPr/>
        </p:nvSpPr>
        <p:spPr>
          <a:xfrm>
            <a:off x="2264958" y="5824107"/>
            <a:ext cx="14751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hr-HR" sz="1200" dirty="0" smtClean="0"/>
              <a:t>enciklopedije</a:t>
            </a:r>
            <a:endParaRPr lang="hr-HR" sz="1200" dirty="0"/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hr-HR" sz="1200" dirty="0"/>
              <a:t>standardi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hr-HR" sz="1200" dirty="0"/>
              <a:t>leksikoni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hr-HR" sz="1200" dirty="0"/>
              <a:t>rječnici</a:t>
            </a:r>
          </a:p>
        </p:txBody>
      </p:sp>
      <p:sp>
        <p:nvSpPr>
          <p:cNvPr id="14" name="Pravokutnik 13"/>
          <p:cNvSpPr/>
          <p:nvPr/>
        </p:nvSpPr>
        <p:spPr>
          <a:xfrm>
            <a:off x="7593350" y="6378107"/>
            <a:ext cx="40674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sz="1200" dirty="0"/>
              <a:t>(primjer e izdanja: </a:t>
            </a:r>
            <a:r>
              <a:rPr lang="hr-HR" sz="1200" dirty="0">
                <a:hlinkClick r:id="rId3"/>
              </a:rPr>
              <a:t>http://www.lzmk.hr/izdanja/online-izdanja</a:t>
            </a:r>
            <a:r>
              <a:rPr lang="hr-HR" sz="1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672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zervirano mjesto sadržaja 2"/>
          <p:cNvSpPr txBox="1">
            <a:spLocks/>
          </p:cNvSpPr>
          <p:nvPr/>
        </p:nvSpPr>
        <p:spPr>
          <a:xfrm>
            <a:off x="207031" y="78415"/>
            <a:ext cx="3462068" cy="60732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dirty="0" smtClean="0">
                <a:solidFill>
                  <a:srgbClr val="A53010"/>
                </a:solidFill>
              </a:rPr>
              <a:t>Možda niste znali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hr-HR" dirty="0">
              <a:solidFill>
                <a:srgbClr val="A53010"/>
              </a:solidFill>
            </a:endParaRP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xfrm>
            <a:off x="2748992" y="1763461"/>
            <a:ext cx="4228301" cy="2141788"/>
          </a:xfrm>
        </p:spPr>
        <p:txBody>
          <a:bodyPr>
            <a:normAutofit/>
          </a:bodyPr>
          <a:lstStyle/>
          <a:p>
            <a:r>
              <a:rPr lang="hr-HR" dirty="0" smtClean="0"/>
              <a:t>Zbirka knjiga i </a:t>
            </a:r>
            <a:r>
              <a:rPr lang="hr-HR" dirty="0"/>
              <a:t>udžbenika 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      </a:t>
            </a:r>
            <a:r>
              <a:rPr lang="hr-HR" i="1" dirty="0" smtClean="0"/>
              <a:t>primarne </a:t>
            </a:r>
            <a:r>
              <a:rPr lang="hr-HR" i="1" dirty="0"/>
              <a:t>publikacije</a:t>
            </a:r>
            <a:endParaRPr lang="hr-HR" i="1" dirty="0" smtClean="0"/>
          </a:p>
          <a:p>
            <a:r>
              <a:rPr lang="hr-HR" dirty="0" smtClean="0"/>
              <a:t>Zbirka periodike</a:t>
            </a:r>
          </a:p>
          <a:p>
            <a:pPr marL="0" indent="0">
              <a:buNone/>
            </a:pPr>
            <a:r>
              <a:rPr lang="hr-HR" dirty="0" smtClean="0"/>
              <a:t>     </a:t>
            </a:r>
            <a:r>
              <a:rPr lang="hr-HR" i="1" dirty="0" smtClean="0"/>
              <a:t>primarne </a:t>
            </a:r>
            <a:r>
              <a:rPr lang="hr-HR" i="1" dirty="0"/>
              <a:t>publikacije</a:t>
            </a:r>
            <a:endParaRPr lang="hr-HR" i="1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8" name="Slika 7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8232" y="3894505"/>
            <a:ext cx="3859977" cy="2428664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12500"/>
          </a:effectLst>
        </p:spPr>
      </p:pic>
      <p:sp>
        <p:nvSpPr>
          <p:cNvPr id="10" name="Pravokutnik 9"/>
          <p:cNvSpPr/>
          <p:nvPr/>
        </p:nvSpPr>
        <p:spPr>
          <a:xfrm>
            <a:off x="1843179" y="752317"/>
            <a:ext cx="60399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 smtClean="0"/>
              <a:t>U knjižnici PTF-a građa je složena u različite zbirke:</a:t>
            </a:r>
          </a:p>
        </p:txBody>
      </p:sp>
      <p:sp>
        <p:nvSpPr>
          <p:cNvPr id="12" name="Rezervirano mjesto sadržaja 4"/>
          <p:cNvSpPr txBox="1">
            <a:spLocks/>
          </p:cNvSpPr>
          <p:nvPr/>
        </p:nvSpPr>
        <p:spPr>
          <a:xfrm>
            <a:off x="6750250" y="1962773"/>
            <a:ext cx="4727276" cy="17431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hr-HR" sz="2800" dirty="0"/>
          </a:p>
        </p:txBody>
      </p:sp>
      <p:sp>
        <p:nvSpPr>
          <p:cNvPr id="11" name="Pravokutnik 10"/>
          <p:cNvSpPr/>
          <p:nvPr/>
        </p:nvSpPr>
        <p:spPr>
          <a:xfrm>
            <a:off x="7776900" y="4088061"/>
            <a:ext cx="32390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0" i="0" dirty="0" smtClean="0">
                <a:effectLst/>
                <a:latin typeface="Roboto"/>
              </a:rPr>
              <a:t>Edukacijski materijal:</a:t>
            </a:r>
          </a:p>
          <a:p>
            <a:pPr algn="ctr"/>
            <a:r>
              <a:rPr lang="hr-HR" b="1" i="0" dirty="0" smtClean="0">
                <a:effectLst/>
                <a:latin typeface="Roboto"/>
                <a:hlinkClick r:id="rId4"/>
              </a:rPr>
              <a:t>Pretraga e-kataloga</a:t>
            </a:r>
            <a:endParaRPr lang="hr-HR" b="1" i="0" dirty="0">
              <a:effectLst/>
              <a:latin typeface="Roboto"/>
            </a:endParaRPr>
          </a:p>
        </p:txBody>
      </p:sp>
      <p:sp>
        <p:nvSpPr>
          <p:cNvPr id="9" name="Pravokutnik 8"/>
          <p:cNvSpPr/>
          <p:nvPr/>
        </p:nvSpPr>
        <p:spPr>
          <a:xfrm>
            <a:off x="6152071" y="221735"/>
            <a:ext cx="60399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fond </a:t>
            </a:r>
            <a:r>
              <a:rPr lang="pl-PL" dirty="0"/>
              <a:t>Knjižnice PTF-a - oko 7700 publikacija</a:t>
            </a:r>
          </a:p>
        </p:txBody>
      </p:sp>
      <p:sp>
        <p:nvSpPr>
          <p:cNvPr id="13" name="Pravokutnik 12"/>
          <p:cNvSpPr/>
          <p:nvPr/>
        </p:nvSpPr>
        <p:spPr>
          <a:xfrm>
            <a:off x="6557605" y="5116516"/>
            <a:ext cx="52519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/>
              <a:t>uglavnom građa iz područja prehrambene tehnologije, nutricionizma i kemije</a:t>
            </a:r>
          </a:p>
        </p:txBody>
      </p:sp>
      <p:sp>
        <p:nvSpPr>
          <p:cNvPr id="14" name="Rezervirano mjesto sadržaja 4"/>
          <p:cNvSpPr txBox="1">
            <a:spLocks/>
          </p:cNvSpPr>
          <p:nvPr/>
        </p:nvSpPr>
        <p:spPr>
          <a:xfrm>
            <a:off x="7282264" y="1782897"/>
            <a:ext cx="4228301" cy="2141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Zbirka referentne građe</a:t>
            </a:r>
          </a:p>
          <a:p>
            <a:pPr marL="0" indent="0">
              <a:buFont typeface="Wingdings 3" charset="2"/>
              <a:buNone/>
            </a:pPr>
            <a:r>
              <a:rPr lang="hr-HR" dirty="0" smtClean="0"/>
              <a:t>      </a:t>
            </a:r>
            <a:r>
              <a:rPr lang="hr-HR" i="1" dirty="0" smtClean="0"/>
              <a:t>tercijarne publikacije </a:t>
            </a:r>
          </a:p>
          <a:p>
            <a:r>
              <a:rPr lang="hr-HR" dirty="0" smtClean="0"/>
              <a:t>Zbirka </a:t>
            </a:r>
            <a:r>
              <a:rPr lang="hr-HR" dirty="0" err="1" smtClean="0"/>
              <a:t>ocjenskih</a:t>
            </a:r>
            <a:r>
              <a:rPr lang="hr-HR" dirty="0" smtClean="0"/>
              <a:t> radova</a:t>
            </a:r>
          </a:p>
          <a:p>
            <a:pPr marL="0" indent="0">
              <a:buFont typeface="Wingdings 3" charset="2"/>
              <a:buNone/>
            </a:pPr>
            <a:r>
              <a:rPr lang="hr-HR" dirty="0" smtClean="0"/>
              <a:t>      </a:t>
            </a:r>
            <a:r>
              <a:rPr lang="hr-HR" i="1" dirty="0" smtClean="0"/>
              <a:t>primarne publikacije</a:t>
            </a:r>
          </a:p>
          <a:p>
            <a:pPr marL="0" indent="0">
              <a:buFont typeface="Wingdings 3" charset="2"/>
              <a:buNone/>
            </a:pPr>
            <a:endParaRPr lang="hr-HR" dirty="0" smtClean="0"/>
          </a:p>
          <a:p>
            <a:pPr marL="0" indent="0">
              <a:buFont typeface="Wingdings 3" charset="2"/>
              <a:buNone/>
            </a:pPr>
            <a:endParaRPr lang="hr-HR" dirty="0"/>
          </a:p>
        </p:txBody>
      </p:sp>
      <p:sp>
        <p:nvSpPr>
          <p:cNvPr id="15" name="Pravokutnik 14"/>
          <p:cNvSpPr/>
          <p:nvPr/>
        </p:nvSpPr>
        <p:spPr>
          <a:xfrm>
            <a:off x="2086248" y="6408907"/>
            <a:ext cx="28739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i="1" dirty="0" smtClean="0"/>
              <a:t>sekundarna publikacija</a:t>
            </a:r>
            <a:endParaRPr lang="hr-HR" i="1" dirty="0"/>
          </a:p>
        </p:txBody>
      </p:sp>
    </p:spTree>
    <p:extLst>
      <p:ext uri="{BB962C8B-B14F-4D97-AF65-F5344CB8AC3E}">
        <p14:creationId xmlns:p14="http://schemas.microsoft.com/office/powerpoint/2010/main" val="117540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39947" y="1565397"/>
            <a:ext cx="10993079" cy="184203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i="1" dirty="0" smtClean="0">
                <a:solidFill>
                  <a:srgbClr val="A53010"/>
                </a:solidFill>
                <a:hlinkClick r:id="rId2"/>
              </a:rPr>
              <a:t>Referentna ili priručna zbirka</a:t>
            </a:r>
            <a:r>
              <a:rPr lang="hr-HR" dirty="0" smtClean="0">
                <a:solidFill>
                  <a:srgbClr val="A53010"/>
                </a:solidFill>
              </a:rPr>
              <a:t> </a:t>
            </a:r>
            <a:r>
              <a:rPr lang="hr-HR" dirty="0" smtClean="0"/>
              <a:t>– literatura koja nam pomaže da na najbrži i najlakši način dođemo do potrebnih informacija, značenja riječi ili uputa za daljnje traženje podataka za zadaću, referat, i sl.</a:t>
            </a:r>
          </a:p>
        </p:txBody>
      </p:sp>
      <p:sp>
        <p:nvSpPr>
          <p:cNvPr id="6" name="Rezervirano mjesto sadržaja 2"/>
          <p:cNvSpPr txBox="1">
            <a:spLocks/>
          </p:cNvSpPr>
          <p:nvPr/>
        </p:nvSpPr>
        <p:spPr>
          <a:xfrm>
            <a:off x="212786" y="37057"/>
            <a:ext cx="3462068" cy="60732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dirty="0" smtClean="0">
                <a:solidFill>
                  <a:srgbClr val="A53010"/>
                </a:solidFill>
              </a:rPr>
              <a:t>Možda niste znali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hr-HR" dirty="0">
              <a:solidFill>
                <a:srgbClr val="A53010"/>
              </a:solidFill>
            </a:endParaRPr>
          </a:p>
        </p:txBody>
      </p:sp>
      <p:graphicFrame>
        <p:nvGraphicFramePr>
          <p:cNvPr id="2" name="Tablic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213297"/>
              </p:ext>
            </p:extLst>
          </p:nvPr>
        </p:nvGraphicFramePr>
        <p:xfrm>
          <a:off x="2734574" y="3407434"/>
          <a:ext cx="7099540" cy="223424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221043">
                  <a:extLst>
                    <a:ext uri="{9D8B030D-6E8A-4147-A177-3AD203B41FA5}">
                      <a16:colId xmlns:a16="http://schemas.microsoft.com/office/drawing/2014/main" val="60027874"/>
                    </a:ext>
                  </a:extLst>
                </a:gridCol>
                <a:gridCol w="2667645">
                  <a:extLst>
                    <a:ext uri="{9D8B030D-6E8A-4147-A177-3AD203B41FA5}">
                      <a16:colId xmlns:a16="http://schemas.microsoft.com/office/drawing/2014/main" val="1600421748"/>
                    </a:ext>
                  </a:extLst>
                </a:gridCol>
                <a:gridCol w="2210852">
                  <a:extLst>
                    <a:ext uri="{9D8B030D-6E8A-4147-A177-3AD203B41FA5}">
                      <a16:colId xmlns:a16="http://schemas.microsoft.com/office/drawing/2014/main" val="1581311472"/>
                    </a:ext>
                  </a:extLst>
                </a:gridCol>
              </a:tblGrid>
              <a:tr h="3476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1" dirty="0">
                          <a:solidFill>
                            <a:srgbClr val="766F54"/>
                          </a:solidFill>
                          <a:effectLst/>
                        </a:rPr>
                        <a:t>RJEČNICI</a:t>
                      </a:r>
                      <a:endParaRPr lang="hr-HR" sz="1400" b="1" dirty="0">
                        <a:solidFill>
                          <a:srgbClr val="766F5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1" dirty="0">
                          <a:solidFill>
                            <a:srgbClr val="766F54"/>
                          </a:solidFill>
                          <a:effectLst/>
                        </a:rPr>
                        <a:t>ENCIKLOPEDIJE</a:t>
                      </a:r>
                      <a:endParaRPr lang="hr-HR" sz="1400" b="1" dirty="0">
                        <a:solidFill>
                          <a:srgbClr val="766F5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b="1" dirty="0">
                          <a:solidFill>
                            <a:srgbClr val="766F54"/>
                          </a:solidFill>
                          <a:effectLst/>
                        </a:rPr>
                        <a:t>LEKSIKONI</a:t>
                      </a:r>
                      <a:endParaRPr lang="hr-HR" sz="1400" b="1" dirty="0">
                        <a:solidFill>
                          <a:srgbClr val="766F5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132597"/>
                  </a:ext>
                </a:extLst>
              </a:tr>
              <a:tr h="188658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>
                          <a:effectLst/>
                        </a:rPr>
                        <a:t>Objašnjavaju značenje pojedine riječi u hrvatskom ili stranom jeziku – npr. tuđice, nepoznate riječi, sadrže upute o pravilnoj uporabi i sl.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dirty="0">
                          <a:effectLst/>
                        </a:rPr>
                        <a:t>Knjige koje detaljno, opsežno i sustavno opisuju pojam ili riječ, šire nego leksikon.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dirty="0">
                          <a:effectLst/>
                        </a:rPr>
                        <a:t>Daju potpune poznate informacije o nekom pojmu ili osobi.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400" dirty="0">
                          <a:effectLst/>
                        </a:rPr>
                        <a:t>Knjige koje ukratko pojašnjavaju neki pojam, ime ili riječ navodeći samo važnije podatke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1307019"/>
                  </a:ext>
                </a:extLst>
              </a:tr>
            </a:tbl>
          </a:graphicData>
        </a:graphic>
      </p:graphicFrame>
      <p:sp>
        <p:nvSpPr>
          <p:cNvPr id="4" name="Pravokutnik 3"/>
          <p:cNvSpPr/>
          <p:nvPr/>
        </p:nvSpPr>
        <p:spPr>
          <a:xfrm>
            <a:off x="4017449" y="6211821"/>
            <a:ext cx="37000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r-HR" altLang="sr-Latn-RS" sz="28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</a:t>
            </a:r>
            <a:r>
              <a:rPr lang="hr-HR" altLang="sr-Latn-RS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hr-HR" dirty="0" smtClean="0">
                <a:solidFill>
                  <a:srgbClr val="A53010"/>
                </a:solidFill>
              </a:rPr>
              <a:t>KORISTI SE SAMO U KNJIŽNICI!</a:t>
            </a:r>
          </a:p>
        </p:txBody>
      </p:sp>
      <p:sp>
        <p:nvSpPr>
          <p:cNvPr id="16" name="Pravokutnik 15"/>
          <p:cNvSpPr/>
          <p:nvPr/>
        </p:nvSpPr>
        <p:spPr>
          <a:xfrm>
            <a:off x="1843178" y="752317"/>
            <a:ext cx="37726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 smtClean="0"/>
              <a:t>Nekoliko definicija (nastavak):</a:t>
            </a:r>
          </a:p>
        </p:txBody>
      </p:sp>
    </p:spTree>
    <p:extLst>
      <p:ext uri="{BB962C8B-B14F-4D97-AF65-F5344CB8AC3E}">
        <p14:creationId xmlns:p14="http://schemas.microsoft.com/office/powerpoint/2010/main" val="356955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zervirano mjesto sadržaja 2"/>
          <p:cNvSpPr txBox="1">
            <a:spLocks/>
          </p:cNvSpPr>
          <p:nvPr/>
        </p:nvSpPr>
        <p:spPr>
          <a:xfrm>
            <a:off x="376687" y="194935"/>
            <a:ext cx="3462068" cy="60732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dirty="0" smtClean="0">
                <a:solidFill>
                  <a:srgbClr val="A53010"/>
                </a:solidFill>
              </a:rPr>
              <a:t>Možda niste znali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hr-HR" dirty="0">
              <a:solidFill>
                <a:srgbClr val="A53010"/>
              </a:solidFill>
            </a:endParaRPr>
          </a:p>
        </p:txBody>
      </p:sp>
      <p:sp>
        <p:nvSpPr>
          <p:cNvPr id="10" name="Pravokutnik 9"/>
          <p:cNvSpPr/>
          <p:nvPr/>
        </p:nvSpPr>
        <p:spPr>
          <a:xfrm>
            <a:off x="1687903" y="802256"/>
            <a:ext cx="69471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 smtClean="0"/>
              <a:t>U knjižnici PTF-a građa je složena u različite zbirke (nastavak):</a:t>
            </a:r>
          </a:p>
        </p:txBody>
      </p:sp>
      <p:pic>
        <p:nvPicPr>
          <p:cNvPr id="2050" name="Picture 2" descr="http://www.ptfos.unios.hr/images/knjiznica_slike/DABAR_PTF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645" y="3248398"/>
            <a:ext cx="3990327" cy="226223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7" name="Rezervirano mjesto sadržaja 4"/>
          <p:cNvSpPr>
            <a:spLocks noGrp="1"/>
          </p:cNvSpPr>
          <p:nvPr>
            <p:ph idx="1"/>
          </p:nvPr>
        </p:nvSpPr>
        <p:spPr>
          <a:xfrm>
            <a:off x="1309858" y="1778909"/>
            <a:ext cx="5461878" cy="1100157"/>
          </a:xfrm>
        </p:spPr>
        <p:txBody>
          <a:bodyPr>
            <a:normAutofit/>
          </a:bodyPr>
          <a:lstStyle/>
          <a:p>
            <a:r>
              <a:rPr lang="hr-HR" sz="2800" dirty="0" smtClean="0"/>
              <a:t>Zbirka </a:t>
            </a:r>
            <a:r>
              <a:rPr lang="hr-HR" sz="2800" dirty="0" err="1"/>
              <a:t>ocjenskih</a:t>
            </a:r>
            <a:r>
              <a:rPr lang="hr-HR" sz="2800" dirty="0"/>
              <a:t> </a:t>
            </a:r>
            <a:r>
              <a:rPr lang="hr-HR" sz="2800" dirty="0" smtClean="0"/>
              <a:t>radova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393774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Knjižnica PTF-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987" y="1328999"/>
            <a:ext cx="8888889" cy="4190476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ravokutnik 2"/>
          <p:cNvSpPr/>
          <p:nvPr/>
        </p:nvSpPr>
        <p:spPr>
          <a:xfrm>
            <a:off x="3761118" y="6134183"/>
            <a:ext cx="45761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 smtClean="0">
                <a:hlinkClick r:id="rId3"/>
              </a:rPr>
              <a:t>http://www.ptfos.unios.hr/index.php/knjiznica</a:t>
            </a:r>
            <a:endParaRPr lang="hr-HR" dirty="0"/>
          </a:p>
        </p:txBody>
      </p:sp>
      <p:sp>
        <p:nvSpPr>
          <p:cNvPr id="5" name="Rezervirano mjesto sadržaja 2"/>
          <p:cNvSpPr txBox="1">
            <a:spLocks/>
          </p:cNvSpPr>
          <p:nvPr/>
        </p:nvSpPr>
        <p:spPr>
          <a:xfrm>
            <a:off x="207031" y="78415"/>
            <a:ext cx="3462068" cy="60732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dirty="0" smtClean="0">
                <a:solidFill>
                  <a:srgbClr val="A53010"/>
                </a:solidFill>
              </a:rPr>
              <a:t>Možda niste znali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hr-HR" dirty="0">
              <a:solidFill>
                <a:srgbClr val="A5301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65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6649274" y="608357"/>
            <a:ext cx="483506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  <a:defRPr/>
            </a:pPr>
            <a:r>
              <a:rPr lang="hr-HR" altLang="sr-Latn-RS" dirty="0">
                <a:solidFill>
                  <a:srgbClr val="A53010"/>
                </a:solidFill>
              </a:rPr>
              <a:t>Pravilnim citiranjem se izbjegava </a:t>
            </a:r>
            <a:r>
              <a:rPr lang="hr-HR" altLang="sr-Latn-RS" dirty="0" err="1">
                <a:solidFill>
                  <a:srgbClr val="A53010"/>
                </a:solidFill>
              </a:rPr>
              <a:t>plagijarizam</a:t>
            </a:r>
            <a:r>
              <a:rPr lang="hr-HR" altLang="sr-Latn-RS" dirty="0">
                <a:solidFill>
                  <a:srgbClr val="A53010"/>
                </a:solidFill>
              </a:rPr>
              <a:t> i čitatelju se omogućuje daljnje istraživanje teme.</a:t>
            </a:r>
          </a:p>
        </p:txBody>
      </p:sp>
      <p:sp>
        <p:nvSpPr>
          <p:cNvPr id="3" name="Pravokutnik 2"/>
          <p:cNvSpPr/>
          <p:nvPr/>
        </p:nvSpPr>
        <p:spPr>
          <a:xfrm>
            <a:off x="683797" y="1929229"/>
            <a:ext cx="4819857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r-HR" altLang="sr-Latn-RS" sz="1400" dirty="0"/>
              <a:t>Citiranje se može provesti </a:t>
            </a:r>
            <a:r>
              <a:rPr lang="hr-HR" altLang="sr-Latn-RS" sz="1400" b="1" dirty="0"/>
              <a:t>doslovnim prenošenjem riječi</a:t>
            </a:r>
            <a:r>
              <a:rPr lang="hr-HR" altLang="sr-Latn-RS" sz="1400" dirty="0"/>
              <a:t> (</a:t>
            </a:r>
            <a:r>
              <a:rPr lang="hr-HR" altLang="sr-Latn-RS" sz="1400" i="1" dirty="0" err="1"/>
              <a:t>quoting</a:t>
            </a:r>
            <a:r>
              <a:rPr lang="hr-HR" altLang="sr-Latn-RS" sz="1400" dirty="0"/>
              <a:t> – stavljamo u navodne znakove), </a:t>
            </a:r>
            <a:r>
              <a:rPr lang="hr-HR" altLang="sr-Latn-RS" sz="1400" b="1" dirty="0"/>
              <a:t>parafraziranjem</a:t>
            </a:r>
            <a:r>
              <a:rPr lang="hr-HR" altLang="sr-Latn-RS" sz="1400" dirty="0"/>
              <a:t> (</a:t>
            </a:r>
            <a:r>
              <a:rPr lang="hr-HR" altLang="sr-Latn-RS" sz="1400" i="1" dirty="0" err="1"/>
              <a:t>paraphrasing</a:t>
            </a:r>
            <a:r>
              <a:rPr lang="hr-HR" altLang="sr-Latn-RS" sz="1400" dirty="0"/>
              <a:t> – rečenicu ili kraći odlomak zapisujemo vlastitim riječima slične dužine i ne stavljaju se pod navodnike) i </a:t>
            </a:r>
            <a:r>
              <a:rPr lang="hr-HR" altLang="sr-Latn-RS" sz="1400" b="1" dirty="0"/>
              <a:t>sažimanjem</a:t>
            </a:r>
            <a:r>
              <a:rPr lang="hr-HR" altLang="sr-Latn-RS" sz="1400" dirty="0"/>
              <a:t> ili rezimiranjem (</a:t>
            </a:r>
            <a:r>
              <a:rPr lang="hr-HR" altLang="sr-Latn-RS" sz="1400" i="1" dirty="0" err="1"/>
              <a:t>summarizing</a:t>
            </a:r>
            <a:r>
              <a:rPr lang="hr-HR" altLang="sr-Latn-RS" sz="1400" dirty="0"/>
              <a:t> - sažimanje originalnog teksta i iskazivanje glavne ideje vlastitim riječima).</a:t>
            </a:r>
            <a:endParaRPr lang="hr-HR" sz="1400" dirty="0"/>
          </a:p>
        </p:txBody>
      </p:sp>
      <p:sp>
        <p:nvSpPr>
          <p:cNvPr id="4" name="Pravokutnik 3"/>
          <p:cNvSpPr/>
          <p:nvPr/>
        </p:nvSpPr>
        <p:spPr>
          <a:xfrm>
            <a:off x="5794517" y="1901779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hr-HR" altLang="sr-Latn-RS" sz="1400" dirty="0"/>
              <a:t>U pravilu postoje dva načina (sustava) za označavanje citata unutar teksta:</a:t>
            </a:r>
          </a:p>
          <a:p>
            <a:pPr algn="just">
              <a:defRPr/>
            </a:pPr>
            <a:r>
              <a:rPr lang="hr-HR" altLang="sr-Latn-RS" sz="1400" b="1" dirty="0"/>
              <a:t>Notacija</a:t>
            </a:r>
            <a:r>
              <a:rPr lang="hr-HR" altLang="sr-Latn-RS" sz="1400" dirty="0"/>
              <a:t> - dodavanje oznake i navođenje izvora u fusnoti, na kraju poglavlja ili na kraju rada. Na ovaj način citat zauzima manje mjesta u tekstu, ali je potencijalno otežano ubacivanje ili izbacivanje novih referenci.</a:t>
            </a:r>
          </a:p>
          <a:p>
            <a:pPr algn="just">
              <a:defRPr/>
            </a:pPr>
            <a:r>
              <a:rPr lang="hr-HR" altLang="sr-Latn-RS" sz="1400" b="1" dirty="0"/>
              <a:t>Autor-datum</a:t>
            </a:r>
            <a:r>
              <a:rPr lang="hr-HR" altLang="sr-Latn-RS" sz="1400" dirty="0"/>
              <a:t> - navođenje autora i godine izdanja rada ili broja strane u zagradama. Na ovaj način prikazana je informacija o izvoru podataka u samom tekstu</a:t>
            </a:r>
          </a:p>
        </p:txBody>
      </p:sp>
      <p:sp>
        <p:nvSpPr>
          <p:cNvPr id="5" name="Pravokutnik 4"/>
          <p:cNvSpPr/>
          <p:nvPr/>
        </p:nvSpPr>
        <p:spPr>
          <a:xfrm>
            <a:off x="2107721" y="4840874"/>
            <a:ext cx="7231557" cy="15696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vi-VN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A53010"/>
                </a:solidFill>
              </a:rPr>
              <a:t>Plagijat</a:t>
            </a:r>
            <a:r>
              <a:rPr lang="vi-VN" dirty="0">
                <a:solidFill>
                  <a:srgbClr val="A53010"/>
                </a:solidFill>
              </a:rPr>
              <a:t> </a:t>
            </a:r>
            <a:r>
              <a:rPr lang="hr-HR" b="1" dirty="0">
                <a:solidFill>
                  <a:srgbClr val="A53010"/>
                </a:solidFill>
              </a:rPr>
              <a:t>-</a:t>
            </a:r>
            <a:r>
              <a:rPr lang="vi-VN" b="1" dirty="0">
                <a:solidFill>
                  <a:srgbClr val="A53010"/>
                </a:solidFill>
              </a:rPr>
              <a:t> svako korištenje tuđih ideja, mišljenja ili teorija, bilo doslovno, bilo parafrazirano, u kojemu se ne navodi autor odnosno izvor informacija</a:t>
            </a:r>
            <a:r>
              <a:rPr lang="hr-HR" b="1" dirty="0">
                <a:solidFill>
                  <a:srgbClr val="A53010"/>
                </a:solidFill>
              </a:rPr>
              <a:t> (</a:t>
            </a:r>
            <a:r>
              <a:rPr lang="vi-VN" b="1" dirty="0">
                <a:solidFill>
                  <a:srgbClr val="A53010"/>
                </a:solidFill>
              </a:rPr>
              <a:t>krađ</a:t>
            </a:r>
            <a:r>
              <a:rPr lang="hr-HR" b="1" dirty="0">
                <a:solidFill>
                  <a:srgbClr val="A53010"/>
                </a:solidFill>
              </a:rPr>
              <a:t>a</a:t>
            </a:r>
            <a:r>
              <a:rPr lang="vi-VN" b="1" dirty="0">
                <a:solidFill>
                  <a:srgbClr val="A53010"/>
                </a:solidFill>
              </a:rPr>
              <a:t> autorstva</a:t>
            </a:r>
            <a:r>
              <a:rPr lang="hr-HR" b="1" dirty="0">
                <a:solidFill>
                  <a:srgbClr val="A53010"/>
                </a:solidFill>
              </a:rPr>
              <a:t>)</a:t>
            </a:r>
            <a:r>
              <a:rPr lang="vi-VN" b="1" dirty="0">
                <a:solidFill>
                  <a:srgbClr val="A53010"/>
                </a:solidFill>
              </a:rPr>
              <a:t>, te je potpuno neprihvatljiv u stručnim i znanstvenim, pa tako i studentskim radovima. </a:t>
            </a:r>
          </a:p>
        </p:txBody>
      </p:sp>
      <p:sp>
        <p:nvSpPr>
          <p:cNvPr id="7" name="Pravokutnik 6"/>
          <p:cNvSpPr/>
          <p:nvPr/>
        </p:nvSpPr>
        <p:spPr>
          <a:xfrm>
            <a:off x="1687904" y="802256"/>
            <a:ext cx="38157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 smtClean="0"/>
              <a:t>Ponešto o citiranju i plagiranju:</a:t>
            </a:r>
          </a:p>
        </p:txBody>
      </p:sp>
      <p:sp>
        <p:nvSpPr>
          <p:cNvPr id="8" name="Rezervirano mjesto sadržaja 2"/>
          <p:cNvSpPr txBox="1">
            <a:spLocks/>
          </p:cNvSpPr>
          <p:nvPr/>
        </p:nvSpPr>
        <p:spPr>
          <a:xfrm>
            <a:off x="207031" y="78415"/>
            <a:ext cx="3462068" cy="60732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dirty="0" smtClean="0">
                <a:solidFill>
                  <a:srgbClr val="A53010"/>
                </a:solidFill>
              </a:rPr>
              <a:t>Možda niste znali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hr-HR" dirty="0">
              <a:solidFill>
                <a:srgbClr val="A5301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66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amen">
  <a:themeElements>
    <a:clrScheme name="Pram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am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am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470</TotalTime>
  <Words>995</Words>
  <Application>Microsoft Office PowerPoint</Application>
  <PresentationFormat>Široki zaslon</PresentationFormat>
  <Paragraphs>107</Paragraphs>
  <Slides>10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9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20" baseType="lpstr">
      <vt:lpstr>Arial</vt:lpstr>
      <vt:lpstr>Calibri</vt:lpstr>
      <vt:lpstr>Century Gothic</vt:lpstr>
      <vt:lpstr>Lucida Grande</vt:lpstr>
      <vt:lpstr>Roboto</vt:lpstr>
      <vt:lpstr>Tahoma</vt:lpstr>
      <vt:lpstr>Times New Roman</vt:lpstr>
      <vt:lpstr>Wingdings</vt:lpstr>
      <vt:lpstr>Wingdings 3</vt:lpstr>
      <vt:lpstr>Pramen</vt:lpstr>
      <vt:lpstr>Ponešto iz knjižnice  ili knjige, udžbenici, referentna zbirka  i pretraživanje e-kataloga knjižnice</vt:lpstr>
      <vt:lpstr>PowerPoint prezentacija</vt:lpstr>
      <vt:lpstr>PowerPoint prezentacija</vt:lpstr>
      <vt:lpstr>klasifikacija (znanstvenih) publikacija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knjige, udžbenici, referentna zbirka i pretraživanje e-kataloga knjižnice</dc:title>
  <dc:creator>Recenzent</dc:creator>
  <cp:lastModifiedBy>SH</cp:lastModifiedBy>
  <cp:revision>61</cp:revision>
  <dcterms:created xsi:type="dcterms:W3CDTF">2017-12-13T10:07:44Z</dcterms:created>
  <dcterms:modified xsi:type="dcterms:W3CDTF">2019-10-23T07:11:02Z</dcterms:modified>
</cp:coreProperties>
</file>