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9" r:id="rId4"/>
    <p:sldId id="262" r:id="rId5"/>
    <p:sldId id="274" r:id="rId6"/>
    <p:sldId id="269" r:id="rId7"/>
    <p:sldId id="278" r:id="rId8"/>
    <p:sldId id="277" r:id="rId9"/>
    <p:sldId id="273" r:id="rId10"/>
    <p:sldId id="260" r:id="rId11"/>
    <p:sldId id="267" r:id="rId12"/>
    <p:sldId id="268" r:id="rId13"/>
    <p:sldId id="272" r:id="rId14"/>
    <p:sldId id="266" r:id="rId15"/>
    <p:sldId id="271" r:id="rId16"/>
    <p:sldId id="275" r:id="rId17"/>
    <p:sldId id="264" r:id="rId18"/>
    <p:sldId id="265" r:id="rId19"/>
    <p:sldId id="279" r:id="rId20"/>
    <p:sldId id="27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3010"/>
    <a:srgbClr val="C39484"/>
    <a:srgbClr val="28166F"/>
    <a:srgbClr val="766F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AC6B-28D2-43A9-AC89-BC96FC84D75F}" type="datetimeFigureOut">
              <a:rPr lang="hr-HR" smtClean="0"/>
              <a:t>5.11.2021.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3376F636-0872-41AD-8E17-CA11A65CBD4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26275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AC6B-28D2-43A9-AC89-BC96FC84D75F}" type="datetimeFigureOut">
              <a:rPr lang="hr-HR" smtClean="0"/>
              <a:t>5.11.2021.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6F636-0872-41AD-8E17-CA11A65CBD4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95416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AC6B-28D2-43A9-AC89-BC96FC84D75F}" type="datetimeFigureOut">
              <a:rPr lang="hr-HR" smtClean="0"/>
              <a:t>5.11.2021.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6F636-0872-41AD-8E17-CA11A65CBD4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72077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AC6B-28D2-43A9-AC89-BC96FC84D75F}" type="datetimeFigureOut">
              <a:rPr lang="hr-HR" smtClean="0"/>
              <a:t>5.11.2021.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6F636-0872-41AD-8E17-CA11A65CBD4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7899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9AB4AC6B-28D2-43A9-AC89-BC96FC84D75F}" type="datetimeFigureOut">
              <a:rPr lang="hr-HR" smtClean="0"/>
              <a:t>5.11.2021.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hr-HR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3376F636-0872-41AD-8E17-CA11A65CBD4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89993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AC6B-28D2-43A9-AC89-BC96FC84D75F}" type="datetimeFigureOut">
              <a:rPr lang="hr-HR" smtClean="0"/>
              <a:t>5.11.2021.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6F636-0872-41AD-8E17-CA11A65CBD4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64426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AC6B-28D2-43A9-AC89-BC96FC84D75F}" type="datetimeFigureOut">
              <a:rPr lang="hr-HR" smtClean="0"/>
              <a:t>5.11.2021.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6F636-0872-41AD-8E17-CA11A65CBD4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2274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AC6B-28D2-43A9-AC89-BC96FC84D75F}" type="datetimeFigureOut">
              <a:rPr lang="hr-HR" smtClean="0"/>
              <a:t>5.11.2021.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6F636-0872-41AD-8E17-CA11A65CBD4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1915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AC6B-28D2-43A9-AC89-BC96FC84D75F}" type="datetimeFigureOut">
              <a:rPr lang="hr-HR" smtClean="0"/>
              <a:t>5.11.2021.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6F636-0872-41AD-8E17-CA11A65CBD4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15490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AC6B-28D2-43A9-AC89-BC96FC84D75F}" type="datetimeFigureOut">
              <a:rPr lang="hr-HR" smtClean="0"/>
              <a:t>5.11.2021.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6F636-0872-41AD-8E17-CA11A65CBD4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369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AC6B-28D2-43A9-AC89-BC96FC84D75F}" type="datetimeFigureOut">
              <a:rPr lang="hr-HR" smtClean="0"/>
              <a:t>5.11.2021.</a:t>
            </a:fld>
            <a:endParaRPr lang="hr-HR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6F636-0872-41AD-8E17-CA11A65CBD4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19853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9AB4AC6B-28D2-43A9-AC89-BC96FC84D75F}" type="datetimeFigureOut">
              <a:rPr lang="hr-HR" smtClean="0"/>
              <a:t>5.11.2021.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3376F636-0872-41AD-8E17-CA11A65CBD4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5554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ptfos.unios.hr/index.php/knjiznica/knjiznica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hyperlink" Target="https://hrcak.srce.hr/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hyperlink" Target="http://baze.nsk.hr/" TargetMode="External"/><Relationship Id="rId4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sDWPmSMcvE4" TargetMode="External"/><Relationship Id="rId2" Type="http://schemas.openxmlformats.org/officeDocument/2006/relationships/hyperlink" Target="https://youtu.be/9cLvHEU_3KE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hyperlink" Target="https://youtu.be/Qmrx0zMQNYU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hyperlink" Target="http://baze.nsk.hr/" TargetMode="External"/><Relationship Id="rId4" Type="http://schemas.openxmlformats.org/officeDocument/2006/relationships/hyperlink" Target="http://baze.nsk.hr/wp-content/uploads/2015/02/EBSCO.docx" TargetMode="External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tfos.unios.hr/index.php/knjiznica/o-knjiznici/38-zaposlenici/nastavno-osoblje/2598-sanda-hasenay" TargetMode="External"/><Relationship Id="rId3" Type="http://schemas.openxmlformats.org/officeDocument/2006/relationships/hyperlink" Target="https://www.facebook.com/knjiznica.prehrambenotehnoloskogfakultetaosijek" TargetMode="External"/><Relationship Id="rId7" Type="http://schemas.openxmlformats.org/officeDocument/2006/relationships/hyperlink" Target="http://www.ptfos.unios.hr/index.php/http:/www.ptfos.unios.hr/index.php/o-fakultetu/zaposlenici#tab-1570740780021/o-knjiznici/38-zaposlenici/nastavno-osoblje/2598-sanda-hasenay" TargetMode="External"/><Relationship Id="rId2" Type="http://schemas.openxmlformats.org/officeDocument/2006/relationships/hyperlink" Target="mailto:knjiznica@ptfos.hr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ptfos.unios.hr/index.php/o-fakultetu/zaposlenici/knjiznica-2-2/sanda-hasenay-knjiznicarska-savjetnica" TargetMode="External"/><Relationship Id="rId5" Type="http://schemas.openxmlformats.org/officeDocument/2006/relationships/hyperlink" Target="http://www.ptfos.unios.hr/index.php/o-fakultetu/zaposlenici/knjiznica-2-2/ivana-suvak-piric-visa-knjiznicarka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161.53.208.100/lb10/search.html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hyperlink" Target="https://www.youtube.com/watch?v=9cLvHEU_3KE&amp;feature=youtu.be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hyperlink" Target="https://repozitorij.ptfos.hr/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ara.srce.hr/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s://zir.nsk.hr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2324" y="2062088"/>
            <a:ext cx="8632165" cy="1210316"/>
          </a:xfrm>
        </p:spPr>
        <p:txBody>
          <a:bodyPr>
            <a:normAutofit/>
          </a:bodyPr>
          <a:lstStyle/>
          <a:p>
            <a:pPr algn="ctr"/>
            <a:r>
              <a:rPr lang="hr-HR" sz="2800" b="1" dirty="0" smtClean="0">
                <a:solidFill>
                  <a:srgbClr val="A53010"/>
                </a:solidFill>
              </a:rPr>
              <a:t>Ponešto iz knjižnice </a:t>
            </a:r>
            <a:br>
              <a:rPr lang="hr-HR" sz="2800" b="1" dirty="0" smtClean="0">
                <a:solidFill>
                  <a:srgbClr val="A53010"/>
                </a:solidFill>
              </a:rPr>
            </a:br>
            <a:r>
              <a:rPr lang="hr-HR" sz="2800" b="1" dirty="0" smtClean="0">
                <a:solidFill>
                  <a:srgbClr val="A53010"/>
                </a:solidFill>
              </a:rPr>
              <a:t>pretraživanje RELEVANTNIH IZVORA ZNANSTVENIH PODATAKA</a:t>
            </a:r>
            <a:endParaRPr lang="hr-HR" sz="2800" b="1" dirty="0">
              <a:solidFill>
                <a:srgbClr val="A5301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680257" y="156536"/>
            <a:ext cx="6124753" cy="1655762"/>
          </a:xfrm>
        </p:spPr>
        <p:txBody>
          <a:bodyPr>
            <a:normAutofit/>
          </a:bodyPr>
          <a:lstStyle/>
          <a:p>
            <a:pPr algn="r"/>
            <a:r>
              <a:rPr lang="hr-HR" sz="2000" dirty="0" smtClean="0">
                <a:solidFill>
                  <a:srgbClr val="766F54"/>
                </a:solidFill>
              </a:rPr>
              <a:t>Sveučilište Josipa Jurja Strossmayera u Osijeku</a:t>
            </a:r>
          </a:p>
          <a:p>
            <a:pPr algn="r"/>
            <a:r>
              <a:rPr lang="hr-HR" sz="2000" dirty="0" smtClean="0">
                <a:solidFill>
                  <a:srgbClr val="766F54"/>
                </a:solidFill>
              </a:rPr>
              <a:t>Prehrambeno-tehnološki fakultet Osijek</a:t>
            </a:r>
          </a:p>
          <a:p>
            <a:pPr algn="r"/>
            <a:r>
              <a:rPr lang="hr-HR" sz="2000" dirty="0" smtClean="0">
                <a:solidFill>
                  <a:srgbClr val="766F54"/>
                </a:solidFill>
              </a:rPr>
              <a:t>KNJIŽNICA</a:t>
            </a:r>
            <a:endParaRPr lang="hr-HR" sz="2000" dirty="0">
              <a:solidFill>
                <a:srgbClr val="766F54"/>
              </a:solidFill>
            </a:endParaRPr>
          </a:p>
        </p:txBody>
      </p:sp>
      <p:sp>
        <p:nvSpPr>
          <p:cNvPr id="5" name="Podnaslov 2"/>
          <p:cNvSpPr txBox="1">
            <a:spLocks/>
          </p:cNvSpPr>
          <p:nvPr/>
        </p:nvSpPr>
        <p:spPr>
          <a:xfrm>
            <a:off x="8475453" y="6426453"/>
            <a:ext cx="3523889" cy="431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800" dirty="0" smtClean="0">
                <a:solidFill>
                  <a:srgbClr val="766F54"/>
                </a:solidFill>
              </a:rPr>
              <a:t>Osijek, 25. i 27. listopada 2021.</a:t>
            </a:r>
            <a:endParaRPr lang="hr-HR" sz="1800" dirty="0">
              <a:solidFill>
                <a:srgbClr val="766F54"/>
              </a:solidFill>
            </a:endParaRPr>
          </a:p>
        </p:txBody>
      </p:sp>
      <p:sp>
        <p:nvSpPr>
          <p:cNvPr id="6" name="Podnaslov 2"/>
          <p:cNvSpPr txBox="1">
            <a:spLocks/>
          </p:cNvSpPr>
          <p:nvPr/>
        </p:nvSpPr>
        <p:spPr>
          <a:xfrm>
            <a:off x="1594209" y="5636637"/>
            <a:ext cx="4339088" cy="43154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>
                <a:solidFill>
                  <a:srgbClr val="766F54"/>
                </a:solidFill>
              </a:rPr>
              <a:t>Sanda Hasenay, dipl. ing.,  </a:t>
            </a:r>
            <a:r>
              <a:rPr lang="hr-HR" dirty="0" err="1" smtClean="0">
                <a:solidFill>
                  <a:srgbClr val="766F54"/>
                </a:solidFill>
              </a:rPr>
              <a:t>knjiž</a:t>
            </a:r>
            <a:r>
              <a:rPr lang="hr-HR" dirty="0" smtClean="0">
                <a:solidFill>
                  <a:srgbClr val="766F54"/>
                </a:solidFill>
              </a:rPr>
              <a:t>. </a:t>
            </a:r>
            <a:r>
              <a:rPr lang="hr-HR" dirty="0" err="1" smtClean="0">
                <a:solidFill>
                  <a:srgbClr val="766F54"/>
                </a:solidFill>
              </a:rPr>
              <a:t>savj</a:t>
            </a:r>
            <a:r>
              <a:rPr lang="hr-HR" dirty="0">
                <a:solidFill>
                  <a:srgbClr val="766F54"/>
                </a:solidFill>
              </a:rPr>
              <a:t>.</a:t>
            </a:r>
          </a:p>
        </p:txBody>
      </p:sp>
      <p:sp>
        <p:nvSpPr>
          <p:cNvPr id="7" name="Naslov 1"/>
          <p:cNvSpPr txBox="1">
            <a:spLocks/>
          </p:cNvSpPr>
          <p:nvPr/>
        </p:nvSpPr>
        <p:spPr>
          <a:xfrm>
            <a:off x="1712105" y="3269243"/>
            <a:ext cx="8442384" cy="6480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800" b="1" dirty="0" smtClean="0">
                <a:solidFill>
                  <a:srgbClr val="A53010"/>
                </a:solidFill>
              </a:rPr>
              <a:t>radionica za studente i sa studentima</a:t>
            </a:r>
            <a:endParaRPr lang="hr-HR" sz="2800" b="1" dirty="0">
              <a:solidFill>
                <a:srgbClr val="A53010"/>
              </a:solidFill>
            </a:endParaRPr>
          </a:p>
        </p:txBody>
      </p:sp>
      <p:pic>
        <p:nvPicPr>
          <p:cNvPr id="9" name="Slika 8" descr="logo PTF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1397" y="1501637"/>
            <a:ext cx="1573597" cy="871268"/>
          </a:xfrm>
          <a:prstGeom prst="rect">
            <a:avLst/>
          </a:prstGeom>
        </p:spPr>
      </p:pic>
      <p:pic>
        <p:nvPicPr>
          <p:cNvPr id="10" name="Slika 9" descr="sveučilište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1301397" y="3173398"/>
            <a:ext cx="1162666" cy="81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0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034" y="1662409"/>
            <a:ext cx="5389956" cy="3196148"/>
          </a:xfrm>
          <a:prstGeom prst="rect">
            <a:avLst/>
          </a:prstGeom>
        </p:spPr>
      </p:pic>
      <p:sp>
        <p:nvSpPr>
          <p:cNvPr id="9" name="Pravokutnik 8"/>
          <p:cNvSpPr/>
          <p:nvPr/>
        </p:nvSpPr>
        <p:spPr>
          <a:xfrm>
            <a:off x="8365391" y="3075817"/>
            <a:ext cx="27598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dirty="0">
                <a:solidFill>
                  <a:srgbClr val="A53010"/>
                </a:solidFill>
              </a:rPr>
              <a:t>m</a:t>
            </a:r>
            <a:r>
              <a:rPr lang="hr-HR" dirty="0" smtClean="0">
                <a:solidFill>
                  <a:srgbClr val="A53010"/>
                </a:solidFill>
              </a:rPr>
              <a:t>režna </a:t>
            </a:r>
            <a:r>
              <a:rPr lang="hr-HR" dirty="0">
                <a:solidFill>
                  <a:srgbClr val="A53010"/>
                </a:solidFill>
              </a:rPr>
              <a:t>stranica knjižnice </a:t>
            </a:r>
            <a:r>
              <a:rPr lang="hr-HR" dirty="0" smtClean="0">
                <a:solidFill>
                  <a:srgbClr val="A53010"/>
                </a:solidFill>
              </a:rPr>
              <a:t>PTFOS</a:t>
            </a:r>
            <a:endParaRPr lang="hr-HR" dirty="0">
              <a:solidFill>
                <a:srgbClr val="A53010"/>
              </a:solidFill>
            </a:endParaRPr>
          </a:p>
        </p:txBody>
      </p:sp>
      <p:sp>
        <p:nvSpPr>
          <p:cNvPr id="11" name="Pravokutnik 10"/>
          <p:cNvSpPr/>
          <p:nvPr/>
        </p:nvSpPr>
        <p:spPr>
          <a:xfrm>
            <a:off x="138503" y="758745"/>
            <a:ext cx="69471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/>
              <a:t>Poveznice na relevantne e-izvore nalaze se na mrežnoj stranici knjižnice:</a:t>
            </a:r>
          </a:p>
        </p:txBody>
      </p:sp>
      <p:sp>
        <p:nvSpPr>
          <p:cNvPr id="6" name="Naslov 1"/>
          <p:cNvSpPr>
            <a:spLocks noGrp="1"/>
          </p:cNvSpPr>
          <p:nvPr>
            <p:ph type="title"/>
          </p:nvPr>
        </p:nvSpPr>
        <p:spPr>
          <a:xfrm>
            <a:off x="378285" y="131431"/>
            <a:ext cx="2482320" cy="415112"/>
          </a:xfrm>
        </p:spPr>
        <p:txBody>
          <a:bodyPr>
            <a:normAutofit/>
          </a:bodyPr>
          <a:lstStyle/>
          <a:p>
            <a:r>
              <a:rPr lang="hr-HR" sz="1800" dirty="0"/>
              <a:t>Možda niste </a:t>
            </a:r>
            <a:r>
              <a:rPr lang="hr-HR" sz="1800" dirty="0" smtClean="0"/>
              <a:t>znali:</a:t>
            </a:r>
            <a:endParaRPr lang="hr-HR" sz="1800" dirty="0"/>
          </a:p>
        </p:txBody>
      </p:sp>
      <p:pic>
        <p:nvPicPr>
          <p:cNvPr id="8" name="Slika 7" descr="logo PTF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36702" y="142249"/>
            <a:ext cx="934050" cy="51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65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16673" y="172528"/>
            <a:ext cx="4605644" cy="542602"/>
          </a:xfrm>
        </p:spPr>
        <p:txBody>
          <a:bodyPr>
            <a:normAutofit/>
          </a:bodyPr>
          <a:lstStyle/>
          <a:p>
            <a:r>
              <a:rPr lang="hr-HR" sz="2400" dirty="0" smtClean="0"/>
              <a:t>RELEVANTNI IZVORI INFORMACIJA</a:t>
            </a:r>
            <a:endParaRPr lang="hr-HR" sz="2400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549640" y="560717"/>
            <a:ext cx="3200400" cy="1190445"/>
          </a:xfrm>
        </p:spPr>
        <p:txBody>
          <a:bodyPr/>
          <a:lstStyle/>
          <a:p>
            <a:pPr algn="just"/>
            <a:r>
              <a:rPr lang="hr-HR" dirty="0"/>
              <a:t>Hrčak je centralni portal koji na jednom mjestu okuplja hrvatske znanstvene i stručne časopise koji nude otvoreni pristup svojim </a:t>
            </a:r>
            <a:r>
              <a:rPr lang="hr-HR" dirty="0" smtClean="0"/>
              <a:t>radovima.</a:t>
            </a:r>
            <a:endParaRPr lang="hr-HR" dirty="0"/>
          </a:p>
        </p:txBody>
      </p:sp>
      <p:pic>
        <p:nvPicPr>
          <p:cNvPr id="8" name="Picture 2" descr="Hrčak Portal hrvatskih znanstvenih i stručnih časopisa - Hrča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945" y="868721"/>
            <a:ext cx="13716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ptfos.unios.hr/images/knjiznica/isiwoslog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987" y="4916060"/>
            <a:ext cx="238125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ptfos.unios.hr/images/logotipi/portal-elektronickih-izvora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293" y="2686036"/>
            <a:ext cx="3128024" cy="109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zervirano mjesto teksta 3"/>
          <p:cNvSpPr txBox="1">
            <a:spLocks/>
          </p:cNvSpPr>
          <p:nvPr/>
        </p:nvSpPr>
        <p:spPr>
          <a:xfrm>
            <a:off x="8549640" y="2590132"/>
            <a:ext cx="3200400" cy="1190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r-HR" dirty="0"/>
              <a:t>Portal elektroničkih izvora za hrvatsku akademsku i znanstvenu zajednicu omogućuje pristup bazama podataka s nacionalnom </a:t>
            </a:r>
            <a:r>
              <a:rPr lang="hr-HR" dirty="0" smtClean="0"/>
              <a:t>licencijom.</a:t>
            </a:r>
            <a:endParaRPr lang="hr-HR" dirty="0"/>
          </a:p>
        </p:txBody>
      </p:sp>
      <p:sp>
        <p:nvSpPr>
          <p:cNvPr id="13" name="Rezervirano mjesto teksta 3"/>
          <p:cNvSpPr txBox="1">
            <a:spLocks/>
          </p:cNvSpPr>
          <p:nvPr/>
        </p:nvSpPr>
        <p:spPr>
          <a:xfrm>
            <a:off x="8549640" y="5286996"/>
            <a:ext cx="3200400" cy="1190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/>
              <a:t>Web of Science (</a:t>
            </a:r>
            <a:r>
              <a:rPr lang="en-US" dirty="0" err="1"/>
              <a:t>WoS</a:t>
            </a:r>
            <a:r>
              <a:rPr lang="en-US" dirty="0"/>
              <a:t>) je </a:t>
            </a:r>
            <a:r>
              <a:rPr lang="en-US" dirty="0" err="1"/>
              <a:t>platforma</a:t>
            </a:r>
            <a:r>
              <a:rPr lang="en-US" dirty="0"/>
              <a:t> u </a:t>
            </a:r>
            <a:r>
              <a:rPr lang="en-US" dirty="0" err="1"/>
              <a:t>izdanju</a:t>
            </a:r>
            <a:r>
              <a:rPr lang="en-US" dirty="0"/>
              <a:t> </a:t>
            </a:r>
            <a:r>
              <a:rPr lang="en-US" dirty="0" err="1"/>
              <a:t>Clarivate</a:t>
            </a:r>
            <a:r>
              <a:rPr lang="en-US" dirty="0"/>
              <a:t> </a:t>
            </a:r>
            <a:r>
              <a:rPr lang="en-US" dirty="0" smtClean="0"/>
              <a:t>Analytics</a:t>
            </a:r>
            <a:r>
              <a:rPr lang="hr-HR" dirty="0"/>
              <a:t> putem koje su dostupne </a:t>
            </a:r>
            <a:r>
              <a:rPr lang="hr-HR" dirty="0" err="1"/>
              <a:t>citatne</a:t>
            </a:r>
            <a:r>
              <a:rPr lang="hr-HR" dirty="0"/>
              <a:t> baze koje pokrivaju sva područja znanosti. </a:t>
            </a:r>
          </a:p>
        </p:txBody>
      </p:sp>
      <p:pic>
        <p:nvPicPr>
          <p:cNvPr id="9" name="Slika 8" descr="logo PTF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36702" y="142249"/>
            <a:ext cx="934050" cy="51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85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687663" y="5242545"/>
            <a:ext cx="3200400" cy="587459"/>
          </a:xfrm>
        </p:spPr>
        <p:txBody>
          <a:bodyPr/>
          <a:lstStyle/>
          <a:p>
            <a:pPr algn="just"/>
            <a:r>
              <a:rPr lang="hr-HR" dirty="0" err="1"/>
              <a:t>Scopus</a:t>
            </a:r>
            <a:r>
              <a:rPr lang="hr-HR" dirty="0"/>
              <a:t> je </a:t>
            </a:r>
            <a:r>
              <a:rPr lang="hr-HR" dirty="0" err="1"/>
              <a:t>citatna</a:t>
            </a:r>
            <a:r>
              <a:rPr lang="hr-HR" dirty="0"/>
              <a:t> baza podataka koja indeksira izvore iz cijeloga </a:t>
            </a:r>
            <a:r>
              <a:rPr lang="hr-HR" dirty="0" smtClean="0"/>
              <a:t>svijeta.</a:t>
            </a:r>
            <a:endParaRPr lang="hr-HR" dirty="0"/>
          </a:p>
        </p:txBody>
      </p:sp>
      <p:sp>
        <p:nvSpPr>
          <p:cNvPr id="5" name="Naslov 1"/>
          <p:cNvSpPr txBox="1">
            <a:spLocks/>
          </p:cNvSpPr>
          <p:nvPr/>
        </p:nvSpPr>
        <p:spPr>
          <a:xfrm>
            <a:off x="316673" y="172528"/>
            <a:ext cx="4605644" cy="5426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400" smtClean="0"/>
              <a:t>RELEVANTNI IZVORI INFORMACIJA</a:t>
            </a:r>
            <a:endParaRPr lang="hr-HR" sz="2400" dirty="0"/>
          </a:p>
        </p:txBody>
      </p:sp>
      <p:pic>
        <p:nvPicPr>
          <p:cNvPr id="3076" name="Picture 4" descr="Elsevi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131" y="4569094"/>
            <a:ext cx="2087962" cy="146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entar za znanstvene informacije Instituta Ruđer Bošković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921" y="1322923"/>
            <a:ext cx="2803065" cy="1483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zervirano mjesto teksta 3"/>
          <p:cNvSpPr txBox="1">
            <a:spLocks/>
          </p:cNvSpPr>
          <p:nvPr/>
        </p:nvSpPr>
        <p:spPr>
          <a:xfrm>
            <a:off x="8503633" y="1500610"/>
            <a:ext cx="3200400" cy="587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hr-HR" dirty="0"/>
          </a:p>
        </p:txBody>
      </p:sp>
      <p:sp>
        <p:nvSpPr>
          <p:cNvPr id="11" name="Rezervirano mjesto teksta 3"/>
          <p:cNvSpPr txBox="1">
            <a:spLocks/>
          </p:cNvSpPr>
          <p:nvPr/>
        </p:nvSpPr>
        <p:spPr>
          <a:xfrm>
            <a:off x="8748048" y="937728"/>
            <a:ext cx="3200400" cy="2254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r-HR" dirty="0" err="1"/>
              <a:t>EBSCOhost</a:t>
            </a:r>
            <a:r>
              <a:rPr lang="hr-HR" dirty="0"/>
              <a:t> je platforma putem koje su dostupne EBSCO baze podataka kao i baze drugih izdavača. Platforma uključuje bibliografske baze i baze podataka s cjelovitim tekstom, a mogu se pronaći radovi iz područja prirodnih, tehničkih, društveno-humanističkih, biotehničkih znanosti te biomedicine i zdravstva.</a:t>
            </a:r>
          </a:p>
        </p:txBody>
      </p:sp>
      <p:pic>
        <p:nvPicPr>
          <p:cNvPr id="8" name="Slika 7" descr="logo PTF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36702" y="142249"/>
            <a:ext cx="934050" cy="51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59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17500" y="170448"/>
            <a:ext cx="1847730" cy="660400"/>
          </a:xfrm>
        </p:spPr>
        <p:txBody>
          <a:bodyPr>
            <a:normAutofit/>
          </a:bodyPr>
          <a:lstStyle/>
          <a:p>
            <a:r>
              <a:rPr lang="hr-HR" dirty="0" smtClean="0"/>
              <a:t>primjer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678866"/>
            <a:ext cx="2159000" cy="990600"/>
          </a:xfrm>
        </p:spPr>
        <p:txBody>
          <a:bodyPr/>
          <a:lstStyle/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b="1" dirty="0"/>
              <a:t>k</a:t>
            </a:r>
            <a:r>
              <a:rPr lang="hr-HR" b="1" dirty="0" smtClean="0"/>
              <a:t>ljučne riječi: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420100" y="190198"/>
            <a:ext cx="3606800" cy="6528102"/>
          </a:xfrm>
        </p:spPr>
        <p:txBody>
          <a:bodyPr>
            <a:noAutofit/>
          </a:bodyPr>
          <a:lstStyle/>
          <a:p>
            <a:endParaRPr lang="hr-HR" sz="2400" dirty="0" smtClean="0"/>
          </a:p>
          <a:p>
            <a:r>
              <a:rPr lang="hr-HR" sz="2400" dirty="0" smtClean="0"/>
              <a:t>Pretražite </a:t>
            </a:r>
            <a:r>
              <a:rPr lang="hr-HR" sz="2400" dirty="0" err="1"/>
              <a:t>Scopus</a:t>
            </a:r>
            <a:r>
              <a:rPr lang="hr-HR" sz="2400" dirty="0"/>
              <a:t> </a:t>
            </a:r>
            <a:r>
              <a:rPr lang="hr-HR" sz="2400" dirty="0" smtClean="0"/>
              <a:t>bazu podataka prema zadanim ključnim riječima i odgovorite na pitanja:</a:t>
            </a:r>
          </a:p>
          <a:p>
            <a:endParaRPr lang="hr-HR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hr-HR" sz="2800" dirty="0" smtClean="0"/>
              <a:t>Koliko rezultata ste dobili?</a:t>
            </a:r>
          </a:p>
          <a:p>
            <a:pPr marL="514350" indent="-514350">
              <a:buFont typeface="+mj-lt"/>
              <a:buAutoNum type="arabicPeriod"/>
            </a:pPr>
            <a:endParaRPr lang="hr-HR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hr-HR" sz="2800" dirty="0" smtClean="0"/>
              <a:t>Kojoj kategoriji rada pripada rad koji je najviše puta citiran?</a:t>
            </a:r>
          </a:p>
          <a:p>
            <a:endParaRPr lang="hr-HR" sz="2400" dirty="0"/>
          </a:p>
        </p:txBody>
      </p:sp>
      <p:sp>
        <p:nvSpPr>
          <p:cNvPr id="5" name="Pravokutnik 4"/>
          <p:cNvSpPr/>
          <p:nvPr/>
        </p:nvSpPr>
        <p:spPr>
          <a:xfrm>
            <a:off x="492424" y="2330863"/>
            <a:ext cx="3345611" cy="3108543"/>
          </a:xfrm>
          <a:prstGeom prst="rect">
            <a:avLst/>
          </a:prstGeom>
          <a:solidFill>
            <a:srgbClr val="C39484"/>
          </a:solidFill>
        </p:spPr>
        <p:txBody>
          <a:bodyPr wrap="square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hr-HR" sz="2800" dirty="0" err="1" smtClean="0"/>
              <a:t>polifenoli</a:t>
            </a:r>
            <a:r>
              <a:rPr lang="hr-HR" sz="2800" dirty="0" smtClean="0"/>
              <a:t>;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hr-HR" sz="2800" dirty="0" smtClean="0"/>
              <a:t>proteini;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hr-HR" sz="2800" dirty="0" smtClean="0"/>
              <a:t>povezanost s </a:t>
            </a:r>
            <a:r>
              <a:rPr lang="hr-HR" sz="2800" dirty="0" err="1" smtClean="0"/>
              <a:t>polifenolima</a:t>
            </a:r>
            <a:r>
              <a:rPr lang="hr-HR" sz="2800" dirty="0" smtClean="0"/>
              <a:t>;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hr-HR" sz="2800" dirty="0" smtClean="0"/>
              <a:t>ugljikohidrati;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hr-HR" sz="2800" dirty="0" smtClean="0"/>
              <a:t>zdravlje;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hr-HR" sz="2800" dirty="0" smtClean="0"/>
              <a:t>lipidi</a:t>
            </a:r>
            <a:endParaRPr lang="hr-HR" sz="2800" dirty="0"/>
          </a:p>
        </p:txBody>
      </p:sp>
      <p:sp>
        <p:nvSpPr>
          <p:cNvPr id="7" name="Pravokutnik 6"/>
          <p:cNvSpPr/>
          <p:nvPr/>
        </p:nvSpPr>
        <p:spPr>
          <a:xfrm>
            <a:off x="4071668" y="2330863"/>
            <a:ext cx="386333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 smtClean="0">
                <a:solidFill>
                  <a:srgbClr val="A5301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polyphenols;</a:t>
            </a:r>
            <a:endParaRPr lang="hr-HR" sz="2800" dirty="0" smtClean="0">
              <a:solidFill>
                <a:srgbClr val="A5301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 smtClean="0">
                <a:solidFill>
                  <a:srgbClr val="A5301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proteins</a:t>
            </a:r>
            <a:r>
              <a:rPr lang="hr-HR" sz="2800" dirty="0" smtClean="0">
                <a:solidFill>
                  <a:srgbClr val="A5301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hr-HR" sz="2800" dirty="0" smtClean="0">
              <a:solidFill>
                <a:srgbClr val="A53010"/>
              </a:solidFill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hr-HR" sz="2800" dirty="0" smtClean="0">
                <a:solidFill>
                  <a:srgbClr val="A5301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en-US" sz="2800" dirty="0" smtClean="0">
                <a:solidFill>
                  <a:srgbClr val="A5301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association with polyphenols</a:t>
            </a:r>
            <a:r>
              <a:rPr lang="hr-HR" sz="2800" dirty="0" smtClean="0">
                <a:solidFill>
                  <a:srgbClr val="A5301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en-US" sz="2800" dirty="0" smtClean="0">
                <a:solidFill>
                  <a:srgbClr val="A5301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hr-HR" sz="2800" dirty="0" smtClean="0">
              <a:solidFill>
                <a:srgbClr val="A5301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 smtClean="0">
                <a:solidFill>
                  <a:srgbClr val="A5301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carbohydrates;</a:t>
            </a:r>
            <a:endParaRPr lang="hr-HR" sz="2800" dirty="0" smtClean="0">
              <a:solidFill>
                <a:srgbClr val="A5301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 smtClean="0">
                <a:solidFill>
                  <a:srgbClr val="A5301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health;</a:t>
            </a:r>
            <a:endParaRPr lang="hr-HR" sz="2800" dirty="0" smtClean="0">
              <a:solidFill>
                <a:srgbClr val="A5301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 smtClean="0">
                <a:solidFill>
                  <a:srgbClr val="A5301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lipids</a:t>
            </a:r>
            <a:endParaRPr lang="hr-HR" sz="2800" dirty="0" smtClean="0">
              <a:solidFill>
                <a:srgbClr val="A5301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zervirano mjesto sadržaja 2"/>
          <p:cNvSpPr txBox="1">
            <a:spLocks/>
          </p:cNvSpPr>
          <p:nvPr/>
        </p:nvSpPr>
        <p:spPr>
          <a:xfrm>
            <a:off x="4803476" y="678866"/>
            <a:ext cx="21590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b="1" dirty="0" err="1" smtClean="0"/>
              <a:t>keywords</a:t>
            </a:r>
            <a:r>
              <a:rPr lang="hr-HR" b="1" dirty="0"/>
              <a:t>:</a:t>
            </a:r>
            <a:endParaRPr lang="hr-HR" dirty="0"/>
          </a:p>
        </p:txBody>
      </p:sp>
      <p:pic>
        <p:nvPicPr>
          <p:cNvPr id="9" name="Slika 8" descr="logo PTF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36702" y="142249"/>
            <a:ext cx="934050" cy="51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74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17500" y="170448"/>
            <a:ext cx="2425700" cy="660400"/>
          </a:xfrm>
        </p:spPr>
        <p:txBody>
          <a:bodyPr>
            <a:normAutofit/>
          </a:bodyPr>
          <a:lstStyle/>
          <a:p>
            <a:r>
              <a:rPr lang="hr-HR" dirty="0" smtClean="0"/>
              <a:t>1. Zadatak: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678866"/>
            <a:ext cx="2159000" cy="990600"/>
          </a:xfrm>
        </p:spPr>
        <p:txBody>
          <a:bodyPr/>
          <a:lstStyle/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b="1" dirty="0"/>
              <a:t>k</a:t>
            </a:r>
            <a:r>
              <a:rPr lang="hr-HR" b="1" dirty="0" smtClean="0"/>
              <a:t>ljučne riječi: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420100" y="190198"/>
            <a:ext cx="3606800" cy="6528102"/>
          </a:xfrm>
        </p:spPr>
        <p:txBody>
          <a:bodyPr>
            <a:noAutofit/>
          </a:bodyPr>
          <a:lstStyle/>
          <a:p>
            <a:endParaRPr lang="hr-HR" sz="2400" dirty="0" smtClean="0"/>
          </a:p>
          <a:p>
            <a:r>
              <a:rPr lang="hr-HR" sz="2400" dirty="0" smtClean="0"/>
              <a:t>Pretražite </a:t>
            </a:r>
            <a:r>
              <a:rPr lang="hr-HR" sz="2400" dirty="0" err="1"/>
              <a:t>Scopus</a:t>
            </a:r>
            <a:r>
              <a:rPr lang="hr-HR" sz="2400" dirty="0"/>
              <a:t> </a:t>
            </a:r>
            <a:r>
              <a:rPr lang="hr-HR" sz="2400" dirty="0" smtClean="0"/>
              <a:t>bazu podataka prema zadanim ključnim riječima i odgovorite na pitanja:</a:t>
            </a:r>
          </a:p>
          <a:p>
            <a:endParaRPr lang="hr-HR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hr-HR" sz="2800" dirty="0" smtClean="0"/>
              <a:t>Koliko rezultata ste dobili?</a:t>
            </a:r>
          </a:p>
          <a:p>
            <a:pPr marL="514350" indent="-514350">
              <a:buFont typeface="+mj-lt"/>
              <a:buAutoNum type="arabicPeriod"/>
            </a:pPr>
            <a:endParaRPr lang="hr-HR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hr-HR" sz="2800" dirty="0" smtClean="0"/>
              <a:t>Kojoj </a:t>
            </a:r>
            <a:r>
              <a:rPr lang="hr-HR" sz="2800" dirty="0"/>
              <a:t>kategoriji </a:t>
            </a:r>
            <a:r>
              <a:rPr lang="hr-HR" sz="2800" dirty="0" smtClean="0"/>
              <a:t>rada pripada rad koji je najviše puta citiran?</a:t>
            </a:r>
          </a:p>
          <a:p>
            <a:endParaRPr lang="hr-HR" sz="2400" dirty="0"/>
          </a:p>
        </p:txBody>
      </p:sp>
      <p:sp>
        <p:nvSpPr>
          <p:cNvPr id="5" name="Pravokutnik 4"/>
          <p:cNvSpPr/>
          <p:nvPr/>
        </p:nvSpPr>
        <p:spPr>
          <a:xfrm>
            <a:off x="427949" y="2327869"/>
            <a:ext cx="3632200" cy="2246769"/>
          </a:xfrm>
          <a:prstGeom prst="rect">
            <a:avLst/>
          </a:prstGeom>
          <a:solidFill>
            <a:srgbClr val="C39484"/>
          </a:solidFill>
        </p:spPr>
        <p:txBody>
          <a:bodyPr wrap="square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hr-HR" sz="2800" dirty="0"/>
              <a:t>kukuruzni škrob;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hr-HR" sz="2800" dirty="0"/>
              <a:t>DSC;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hr-HR" sz="2800" dirty="0" smtClean="0"/>
              <a:t>mikroskopija</a:t>
            </a:r>
            <a:r>
              <a:rPr lang="hr-HR" sz="2800" dirty="0"/>
              <a:t>;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hr-HR" sz="2800" dirty="0"/>
              <a:t>reologija;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hr-HR" sz="2800" dirty="0"/>
              <a:t>ultrazvuk</a:t>
            </a:r>
          </a:p>
        </p:txBody>
      </p:sp>
      <p:sp>
        <p:nvSpPr>
          <p:cNvPr id="7" name="Pravokutnik 6"/>
          <p:cNvSpPr/>
          <p:nvPr/>
        </p:nvSpPr>
        <p:spPr>
          <a:xfrm>
            <a:off x="4955499" y="2330863"/>
            <a:ext cx="297950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hr-HR" sz="2800" dirty="0" err="1" smtClean="0">
                <a:solidFill>
                  <a:srgbClr val="A5301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corn</a:t>
            </a:r>
            <a:r>
              <a:rPr lang="hr-HR" sz="2800" dirty="0" smtClean="0">
                <a:solidFill>
                  <a:srgbClr val="A5301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800" dirty="0" err="1" smtClean="0">
                <a:solidFill>
                  <a:srgbClr val="A5301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starch</a:t>
            </a:r>
            <a:r>
              <a:rPr lang="hr-HR" sz="2800" dirty="0" smtClean="0">
                <a:solidFill>
                  <a:srgbClr val="A5301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hr-HR" sz="2800" dirty="0" smtClean="0">
                <a:solidFill>
                  <a:srgbClr val="A5301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DSC;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hr-HR" sz="2800" dirty="0" err="1">
                <a:solidFill>
                  <a:srgbClr val="A5301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hr-HR" sz="2800" dirty="0" err="1" smtClean="0">
                <a:solidFill>
                  <a:srgbClr val="A5301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icroscopy</a:t>
            </a:r>
            <a:r>
              <a:rPr lang="hr-HR" sz="2800" dirty="0" smtClean="0">
                <a:solidFill>
                  <a:srgbClr val="A5301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hr-HR" sz="2800" dirty="0" err="1" smtClean="0">
                <a:solidFill>
                  <a:srgbClr val="A5301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rheology</a:t>
            </a:r>
            <a:r>
              <a:rPr lang="hr-HR" sz="2800" dirty="0" smtClean="0">
                <a:solidFill>
                  <a:srgbClr val="A5301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hr-HR" sz="2800" dirty="0" err="1" smtClean="0">
                <a:solidFill>
                  <a:srgbClr val="A5301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ultrasound</a:t>
            </a:r>
            <a:endParaRPr lang="hr-HR" sz="2800" dirty="0">
              <a:solidFill>
                <a:srgbClr val="A53010"/>
              </a:solidFill>
            </a:endParaRPr>
          </a:p>
        </p:txBody>
      </p:sp>
      <p:sp>
        <p:nvSpPr>
          <p:cNvPr id="8" name="Rezervirano mjesto sadržaja 2"/>
          <p:cNvSpPr txBox="1">
            <a:spLocks/>
          </p:cNvSpPr>
          <p:nvPr/>
        </p:nvSpPr>
        <p:spPr>
          <a:xfrm>
            <a:off x="4803476" y="678866"/>
            <a:ext cx="21590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b="1" dirty="0" err="1" smtClean="0"/>
              <a:t>keywords</a:t>
            </a:r>
            <a:r>
              <a:rPr lang="hr-HR" b="1" dirty="0"/>
              <a:t>:</a:t>
            </a:r>
            <a:endParaRPr lang="hr-HR" dirty="0"/>
          </a:p>
        </p:txBody>
      </p:sp>
      <p:pic>
        <p:nvPicPr>
          <p:cNvPr id="9" name="Slika 8" descr="logo PTF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36702" y="142249"/>
            <a:ext cx="934050" cy="51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46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17500" y="170448"/>
            <a:ext cx="3200400" cy="660400"/>
          </a:xfrm>
        </p:spPr>
        <p:txBody>
          <a:bodyPr>
            <a:normAutofit/>
          </a:bodyPr>
          <a:lstStyle/>
          <a:p>
            <a:r>
              <a:rPr lang="hr-HR" dirty="0" smtClean="0"/>
              <a:t>2. zadatak: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678866"/>
            <a:ext cx="2159000" cy="990600"/>
          </a:xfrm>
        </p:spPr>
        <p:txBody>
          <a:bodyPr/>
          <a:lstStyle/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b="1" dirty="0"/>
              <a:t>k</a:t>
            </a:r>
            <a:r>
              <a:rPr lang="hr-HR" b="1" dirty="0" smtClean="0"/>
              <a:t>ljučne riječi: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420100" y="190198"/>
            <a:ext cx="3606800" cy="6528102"/>
          </a:xfrm>
        </p:spPr>
        <p:txBody>
          <a:bodyPr>
            <a:noAutofit/>
          </a:bodyPr>
          <a:lstStyle/>
          <a:p>
            <a:endParaRPr lang="hr-HR" sz="2400" dirty="0" smtClean="0"/>
          </a:p>
          <a:p>
            <a:r>
              <a:rPr lang="hr-HR" sz="2400" dirty="0" smtClean="0"/>
              <a:t>Pretražite </a:t>
            </a:r>
            <a:r>
              <a:rPr lang="hr-HR" sz="2400" dirty="0" err="1"/>
              <a:t>Scopus</a:t>
            </a:r>
            <a:r>
              <a:rPr lang="hr-HR" sz="2400" dirty="0"/>
              <a:t> </a:t>
            </a:r>
            <a:r>
              <a:rPr lang="hr-HR" sz="2400" dirty="0" smtClean="0"/>
              <a:t>bazu podataka prema zadanim ključnim riječima i odgovorite na pitanja:</a:t>
            </a:r>
          </a:p>
          <a:p>
            <a:endParaRPr lang="hr-HR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hr-HR" sz="2800" dirty="0" smtClean="0"/>
              <a:t>Koliko rezultata ste dobili?</a:t>
            </a:r>
          </a:p>
          <a:p>
            <a:pPr marL="514350" indent="-514350">
              <a:buFont typeface="+mj-lt"/>
              <a:buAutoNum type="arabicPeriod"/>
            </a:pPr>
            <a:endParaRPr lang="hr-HR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hr-HR" sz="2800" dirty="0" smtClean="0"/>
              <a:t>Kojoj </a:t>
            </a:r>
            <a:r>
              <a:rPr lang="hr-HR" sz="2800" dirty="0"/>
              <a:t>kategoriji </a:t>
            </a:r>
            <a:r>
              <a:rPr lang="hr-HR" sz="2800" dirty="0" smtClean="0"/>
              <a:t>rada pripada rad koji je najviše puta citiran?</a:t>
            </a:r>
          </a:p>
          <a:p>
            <a:endParaRPr lang="hr-HR" sz="2400" dirty="0"/>
          </a:p>
        </p:txBody>
      </p:sp>
      <p:sp>
        <p:nvSpPr>
          <p:cNvPr id="5" name="Pravokutnik 4"/>
          <p:cNvSpPr/>
          <p:nvPr/>
        </p:nvSpPr>
        <p:spPr>
          <a:xfrm>
            <a:off x="317500" y="2177884"/>
            <a:ext cx="3632200" cy="2246769"/>
          </a:xfrm>
          <a:prstGeom prst="rect">
            <a:avLst/>
          </a:prstGeom>
          <a:solidFill>
            <a:srgbClr val="C39484"/>
          </a:solidFill>
        </p:spPr>
        <p:txBody>
          <a:bodyPr wrap="square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hr-HR" sz="2800" dirty="0" err="1" smtClean="0"/>
              <a:t>polifenoli</a:t>
            </a:r>
            <a:r>
              <a:rPr lang="hr-HR" sz="2800" dirty="0"/>
              <a:t>;</a:t>
            </a:r>
            <a:endParaRPr lang="hr-HR" sz="2800" dirty="0" smtClean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hr-HR" sz="2800" dirty="0" smtClean="0"/>
              <a:t>50</a:t>
            </a:r>
            <a:r>
              <a:rPr lang="hr-HR" sz="2800" dirty="0"/>
              <a:t>% vodena otopina </a:t>
            </a:r>
            <a:r>
              <a:rPr lang="hr-HR" sz="2800" dirty="0" smtClean="0"/>
              <a:t>etanol;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hr-HR" sz="2800" dirty="0" smtClean="0"/>
              <a:t>sjemenke grožđa;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hr-HR" sz="2800" dirty="0" err="1" smtClean="0"/>
              <a:t>Pelegov</a:t>
            </a:r>
            <a:r>
              <a:rPr lang="hr-HR" sz="2800" dirty="0" smtClean="0"/>
              <a:t> </a:t>
            </a:r>
            <a:r>
              <a:rPr lang="hr-HR" sz="2800" dirty="0"/>
              <a:t>model</a:t>
            </a:r>
          </a:p>
        </p:txBody>
      </p:sp>
      <p:sp>
        <p:nvSpPr>
          <p:cNvPr id="7" name="Pravokutnik 6"/>
          <p:cNvSpPr/>
          <p:nvPr/>
        </p:nvSpPr>
        <p:spPr>
          <a:xfrm>
            <a:off x="4451230" y="2177884"/>
            <a:ext cx="361316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hr-HR" sz="2800" dirty="0" err="1" smtClean="0">
                <a:solidFill>
                  <a:srgbClr val="A5301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polyphenols</a:t>
            </a:r>
            <a:r>
              <a:rPr lang="hr-HR" sz="2800" dirty="0" smtClean="0">
                <a:solidFill>
                  <a:srgbClr val="A5301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hr-HR" sz="2800" dirty="0" smtClean="0">
                <a:solidFill>
                  <a:srgbClr val="A5301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50</a:t>
            </a:r>
            <a:r>
              <a:rPr lang="hr-HR" sz="2800" dirty="0">
                <a:solidFill>
                  <a:srgbClr val="A5301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% </a:t>
            </a:r>
            <a:r>
              <a:rPr lang="hr-HR" sz="2800" dirty="0" err="1">
                <a:solidFill>
                  <a:srgbClr val="A5301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Aqueous</a:t>
            </a:r>
            <a:r>
              <a:rPr lang="hr-HR" sz="2800" dirty="0">
                <a:solidFill>
                  <a:srgbClr val="A5301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800" dirty="0" err="1" smtClean="0">
                <a:solidFill>
                  <a:srgbClr val="A5301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ethanol</a:t>
            </a:r>
            <a:r>
              <a:rPr lang="hr-HR" sz="2800" dirty="0" smtClean="0">
                <a:solidFill>
                  <a:srgbClr val="A5301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hr-HR" sz="2800" dirty="0" err="1">
                <a:solidFill>
                  <a:srgbClr val="A5301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hr-HR" sz="2800" dirty="0" err="1" smtClean="0">
                <a:solidFill>
                  <a:srgbClr val="A5301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rape</a:t>
            </a:r>
            <a:r>
              <a:rPr lang="hr-HR" sz="2800" dirty="0" smtClean="0">
                <a:solidFill>
                  <a:srgbClr val="A5301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800" dirty="0" err="1" smtClean="0">
                <a:solidFill>
                  <a:srgbClr val="A5301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seeds</a:t>
            </a:r>
            <a:r>
              <a:rPr lang="hr-HR" sz="2800" dirty="0" smtClean="0">
                <a:solidFill>
                  <a:srgbClr val="A5301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hr-HR" sz="2800" dirty="0" err="1" smtClean="0">
                <a:solidFill>
                  <a:srgbClr val="A5301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Peleg's</a:t>
            </a:r>
            <a:r>
              <a:rPr lang="hr-HR" sz="2800" dirty="0" smtClean="0">
                <a:solidFill>
                  <a:srgbClr val="A5301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model</a:t>
            </a:r>
            <a:endParaRPr lang="hr-HR" sz="2800" dirty="0">
              <a:solidFill>
                <a:srgbClr val="A53010"/>
              </a:solidFill>
            </a:endParaRPr>
          </a:p>
        </p:txBody>
      </p:sp>
      <p:sp>
        <p:nvSpPr>
          <p:cNvPr id="8" name="Rezervirano mjesto sadržaja 2"/>
          <p:cNvSpPr txBox="1">
            <a:spLocks/>
          </p:cNvSpPr>
          <p:nvPr/>
        </p:nvSpPr>
        <p:spPr>
          <a:xfrm>
            <a:off x="4803476" y="678866"/>
            <a:ext cx="21590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b="1" dirty="0" err="1" smtClean="0"/>
              <a:t>keywords</a:t>
            </a:r>
            <a:r>
              <a:rPr lang="hr-HR" b="1" dirty="0"/>
              <a:t>:</a:t>
            </a:r>
            <a:endParaRPr lang="hr-HR" dirty="0"/>
          </a:p>
        </p:txBody>
      </p:sp>
      <p:pic>
        <p:nvPicPr>
          <p:cNvPr id="9" name="Slika 8" descr="logo PTF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36702" y="142249"/>
            <a:ext cx="934050" cy="51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95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17500" y="170448"/>
            <a:ext cx="3200400" cy="660400"/>
          </a:xfrm>
        </p:spPr>
        <p:txBody>
          <a:bodyPr>
            <a:normAutofit/>
          </a:bodyPr>
          <a:lstStyle/>
          <a:p>
            <a:r>
              <a:rPr lang="hr-HR" dirty="0"/>
              <a:t>3</a:t>
            </a:r>
            <a:r>
              <a:rPr lang="hr-HR" dirty="0" smtClean="0"/>
              <a:t>. zadatak: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678866"/>
            <a:ext cx="2159000" cy="990600"/>
          </a:xfrm>
        </p:spPr>
        <p:txBody>
          <a:bodyPr/>
          <a:lstStyle/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b="1" dirty="0"/>
              <a:t>k</a:t>
            </a:r>
            <a:r>
              <a:rPr lang="hr-HR" b="1" dirty="0" smtClean="0"/>
              <a:t>ljučne riječi: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420100" y="190198"/>
            <a:ext cx="3606800" cy="6528102"/>
          </a:xfrm>
        </p:spPr>
        <p:txBody>
          <a:bodyPr>
            <a:noAutofit/>
          </a:bodyPr>
          <a:lstStyle/>
          <a:p>
            <a:endParaRPr lang="hr-HR" sz="2400" dirty="0" smtClean="0"/>
          </a:p>
          <a:p>
            <a:r>
              <a:rPr lang="hr-HR" sz="2400" dirty="0" smtClean="0"/>
              <a:t>Pretražite </a:t>
            </a:r>
            <a:r>
              <a:rPr lang="hr-HR" sz="2400" dirty="0" err="1"/>
              <a:t>Scopus</a:t>
            </a:r>
            <a:r>
              <a:rPr lang="hr-HR" sz="2400" dirty="0"/>
              <a:t> </a:t>
            </a:r>
            <a:r>
              <a:rPr lang="hr-HR" sz="2400" dirty="0" smtClean="0"/>
              <a:t>bazu podataka prema zadanim ključnim riječima i odgovorite na pitanja:</a:t>
            </a:r>
          </a:p>
          <a:p>
            <a:endParaRPr lang="hr-HR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hr-HR" sz="2800" dirty="0" smtClean="0"/>
              <a:t>Koliko rezultata ste dobili?</a:t>
            </a:r>
          </a:p>
          <a:p>
            <a:pPr marL="514350" indent="-514350">
              <a:buFont typeface="+mj-lt"/>
              <a:buAutoNum type="arabicPeriod"/>
            </a:pPr>
            <a:endParaRPr lang="hr-HR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hr-HR" sz="2800" dirty="0" smtClean="0"/>
              <a:t>Kojoj </a:t>
            </a:r>
            <a:r>
              <a:rPr lang="hr-HR" sz="2800" dirty="0"/>
              <a:t>kategoriji </a:t>
            </a:r>
            <a:r>
              <a:rPr lang="hr-HR" sz="2800" dirty="0" smtClean="0"/>
              <a:t>rada pripada rad koji je najviše puta citiran?</a:t>
            </a:r>
          </a:p>
          <a:p>
            <a:endParaRPr lang="hr-HR" sz="2400" dirty="0"/>
          </a:p>
        </p:txBody>
      </p:sp>
      <p:sp>
        <p:nvSpPr>
          <p:cNvPr id="5" name="Pravokutnik 4"/>
          <p:cNvSpPr/>
          <p:nvPr/>
        </p:nvSpPr>
        <p:spPr>
          <a:xfrm>
            <a:off x="317499" y="2177884"/>
            <a:ext cx="3866311" cy="1384995"/>
          </a:xfrm>
          <a:prstGeom prst="rect">
            <a:avLst/>
          </a:prstGeom>
          <a:solidFill>
            <a:srgbClr val="C39484"/>
          </a:solidFill>
        </p:spPr>
        <p:txBody>
          <a:bodyPr wrap="square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hr-HR" sz="2800" dirty="0" err="1" smtClean="0"/>
              <a:t>superkritični</a:t>
            </a:r>
            <a:r>
              <a:rPr lang="hr-HR" sz="2800" dirty="0" smtClean="0"/>
              <a:t> CO2;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hr-HR" sz="2800" dirty="0" smtClean="0"/>
              <a:t>zelena ekstrakcija;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hr-HR" sz="2800" dirty="0" err="1" smtClean="0"/>
              <a:t>subkritična</a:t>
            </a:r>
            <a:r>
              <a:rPr lang="hr-HR" sz="2800" dirty="0" smtClean="0"/>
              <a:t> voda;</a:t>
            </a:r>
          </a:p>
        </p:txBody>
      </p:sp>
      <p:sp>
        <p:nvSpPr>
          <p:cNvPr id="7" name="Pravokutnik 6"/>
          <p:cNvSpPr/>
          <p:nvPr/>
        </p:nvSpPr>
        <p:spPr>
          <a:xfrm>
            <a:off x="4321834" y="2177884"/>
            <a:ext cx="37425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hr-HR" sz="2800" dirty="0" err="1" smtClean="0">
                <a:solidFill>
                  <a:srgbClr val="A5301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supercritical</a:t>
            </a:r>
            <a:r>
              <a:rPr lang="hr-HR" sz="2800" dirty="0" smtClean="0">
                <a:solidFill>
                  <a:srgbClr val="A5301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800" dirty="0">
                <a:solidFill>
                  <a:srgbClr val="A5301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CO2;</a:t>
            </a:r>
            <a:endParaRPr lang="hr-HR" sz="2800" dirty="0" smtClean="0">
              <a:solidFill>
                <a:srgbClr val="A5301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hr-HR" sz="2800" dirty="0" err="1">
                <a:solidFill>
                  <a:srgbClr val="A5301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hr-HR" sz="2800" dirty="0" err="1" smtClean="0">
                <a:solidFill>
                  <a:srgbClr val="A5301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reen</a:t>
            </a:r>
            <a:r>
              <a:rPr lang="hr-HR" sz="2800" dirty="0" smtClean="0">
                <a:solidFill>
                  <a:srgbClr val="A5301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2800" dirty="0" err="1">
                <a:solidFill>
                  <a:srgbClr val="A5301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extraction</a:t>
            </a:r>
            <a:r>
              <a:rPr lang="hr-HR" sz="2800" dirty="0">
                <a:solidFill>
                  <a:srgbClr val="A5301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hr-HR" sz="2800" dirty="0" smtClean="0">
              <a:solidFill>
                <a:srgbClr val="A5301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hr-HR" sz="2800" dirty="0" err="1" smtClean="0">
                <a:solidFill>
                  <a:srgbClr val="A5301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subcritical</a:t>
            </a:r>
            <a:r>
              <a:rPr lang="hr-HR" sz="2800" dirty="0" smtClean="0">
                <a:solidFill>
                  <a:srgbClr val="A5301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water</a:t>
            </a:r>
          </a:p>
        </p:txBody>
      </p:sp>
      <p:sp>
        <p:nvSpPr>
          <p:cNvPr id="8" name="Rezervirano mjesto sadržaja 2"/>
          <p:cNvSpPr txBox="1">
            <a:spLocks/>
          </p:cNvSpPr>
          <p:nvPr/>
        </p:nvSpPr>
        <p:spPr>
          <a:xfrm>
            <a:off x="4803476" y="678866"/>
            <a:ext cx="21590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b="1" dirty="0" err="1" smtClean="0"/>
              <a:t>keywords</a:t>
            </a:r>
            <a:r>
              <a:rPr lang="hr-HR" b="1" dirty="0"/>
              <a:t>:</a:t>
            </a:r>
            <a:endParaRPr lang="hr-HR" dirty="0"/>
          </a:p>
        </p:txBody>
      </p:sp>
      <p:pic>
        <p:nvPicPr>
          <p:cNvPr id="9" name="Slika 8" descr="logo PTF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36702" y="142249"/>
            <a:ext cx="934050" cy="51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68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6649274" y="608357"/>
            <a:ext cx="483506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defRPr/>
            </a:pPr>
            <a:r>
              <a:rPr lang="hr-HR" altLang="sr-Latn-RS" dirty="0">
                <a:solidFill>
                  <a:srgbClr val="A53010"/>
                </a:solidFill>
              </a:rPr>
              <a:t>Pravilnim citiranjem se izbjegava </a:t>
            </a:r>
            <a:r>
              <a:rPr lang="hr-HR" altLang="sr-Latn-RS" dirty="0" err="1">
                <a:solidFill>
                  <a:srgbClr val="A53010"/>
                </a:solidFill>
              </a:rPr>
              <a:t>plagijarizam</a:t>
            </a:r>
            <a:r>
              <a:rPr lang="hr-HR" altLang="sr-Latn-RS" dirty="0">
                <a:solidFill>
                  <a:srgbClr val="A53010"/>
                </a:solidFill>
              </a:rPr>
              <a:t> i čitatelju se omogućuje daljnje istraživanje teme.</a:t>
            </a:r>
          </a:p>
        </p:txBody>
      </p:sp>
      <p:sp>
        <p:nvSpPr>
          <p:cNvPr id="3" name="Pravokutnik 2"/>
          <p:cNvSpPr/>
          <p:nvPr/>
        </p:nvSpPr>
        <p:spPr>
          <a:xfrm>
            <a:off x="683797" y="1929229"/>
            <a:ext cx="481985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altLang="sr-Latn-RS" sz="1400" dirty="0"/>
              <a:t>Citiranje se može provesti </a:t>
            </a:r>
            <a:r>
              <a:rPr lang="hr-HR" altLang="sr-Latn-RS" sz="1400" b="1" dirty="0"/>
              <a:t>doslovnim prenošenjem riječi</a:t>
            </a:r>
            <a:r>
              <a:rPr lang="hr-HR" altLang="sr-Latn-RS" sz="1400" dirty="0"/>
              <a:t> (</a:t>
            </a:r>
            <a:r>
              <a:rPr lang="hr-HR" altLang="sr-Latn-RS" sz="1400" i="1" dirty="0" err="1"/>
              <a:t>quoting</a:t>
            </a:r>
            <a:r>
              <a:rPr lang="hr-HR" altLang="sr-Latn-RS" sz="1400" dirty="0"/>
              <a:t> – stavljamo u navodne znakove), </a:t>
            </a:r>
            <a:r>
              <a:rPr lang="hr-HR" altLang="sr-Latn-RS" sz="1400" b="1" dirty="0"/>
              <a:t>parafraziranjem</a:t>
            </a:r>
            <a:r>
              <a:rPr lang="hr-HR" altLang="sr-Latn-RS" sz="1400" dirty="0"/>
              <a:t> (</a:t>
            </a:r>
            <a:r>
              <a:rPr lang="hr-HR" altLang="sr-Latn-RS" sz="1400" i="1" dirty="0" err="1"/>
              <a:t>paraphrasing</a:t>
            </a:r>
            <a:r>
              <a:rPr lang="hr-HR" altLang="sr-Latn-RS" sz="1400" dirty="0"/>
              <a:t> – rečenicu ili kraći odlomak zapisujemo vlastitim riječima slične dužine i ne stavljaju se pod navodnike) i </a:t>
            </a:r>
            <a:r>
              <a:rPr lang="hr-HR" altLang="sr-Latn-RS" sz="1400" b="1" dirty="0"/>
              <a:t>sažimanjem</a:t>
            </a:r>
            <a:r>
              <a:rPr lang="hr-HR" altLang="sr-Latn-RS" sz="1400" dirty="0"/>
              <a:t> ili rezimiranjem (</a:t>
            </a:r>
            <a:r>
              <a:rPr lang="hr-HR" altLang="sr-Latn-RS" sz="1400" i="1" dirty="0" err="1"/>
              <a:t>summarizing</a:t>
            </a:r>
            <a:r>
              <a:rPr lang="hr-HR" altLang="sr-Latn-RS" sz="1400" dirty="0"/>
              <a:t> - sažimanje originalnog teksta i iskazivanje glavne ideje vlastitim riječima).</a:t>
            </a:r>
            <a:endParaRPr lang="hr-HR" sz="1400" dirty="0"/>
          </a:p>
        </p:txBody>
      </p:sp>
      <p:sp>
        <p:nvSpPr>
          <p:cNvPr id="4" name="Pravokutnik 3"/>
          <p:cNvSpPr/>
          <p:nvPr/>
        </p:nvSpPr>
        <p:spPr>
          <a:xfrm>
            <a:off x="5794517" y="1901779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hr-HR" altLang="sr-Latn-RS" sz="1400" dirty="0"/>
              <a:t>U pravilu postoje dva načina (sustava) za označavanje citata unutar teksta:</a:t>
            </a:r>
          </a:p>
          <a:p>
            <a:pPr algn="just">
              <a:defRPr/>
            </a:pPr>
            <a:r>
              <a:rPr lang="hr-HR" altLang="sr-Latn-RS" sz="1400" b="1" dirty="0"/>
              <a:t>Notacija</a:t>
            </a:r>
            <a:r>
              <a:rPr lang="hr-HR" altLang="sr-Latn-RS" sz="1400" dirty="0"/>
              <a:t> - dodavanje oznake i navođenje izvora u fusnoti, na kraju poglavlja ili na kraju rada. Na ovaj način citat zauzima manje mjesta u tekstu, ali je potencijalno otežano ubacivanje ili izbacivanje novih referenci.</a:t>
            </a:r>
          </a:p>
          <a:p>
            <a:pPr algn="just">
              <a:defRPr/>
            </a:pPr>
            <a:r>
              <a:rPr lang="hr-HR" altLang="sr-Latn-RS" sz="1400" b="1" dirty="0"/>
              <a:t>Autor-datum</a:t>
            </a:r>
            <a:r>
              <a:rPr lang="hr-HR" altLang="sr-Latn-RS" sz="1400" dirty="0"/>
              <a:t> - navođenje autora i godine izdanja rada ili broja strane u zagradama. Na ovaj način prikazana je informacija o izvoru podataka u samom tekstu</a:t>
            </a:r>
          </a:p>
        </p:txBody>
      </p:sp>
      <p:sp>
        <p:nvSpPr>
          <p:cNvPr id="5" name="Pravokutnik 4"/>
          <p:cNvSpPr/>
          <p:nvPr/>
        </p:nvSpPr>
        <p:spPr>
          <a:xfrm>
            <a:off x="2107721" y="4840874"/>
            <a:ext cx="7231557" cy="15696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vi-VN" sz="2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A53010"/>
                </a:solidFill>
              </a:rPr>
              <a:t>Plagijat</a:t>
            </a:r>
            <a:r>
              <a:rPr lang="vi-VN" dirty="0">
                <a:solidFill>
                  <a:srgbClr val="A53010"/>
                </a:solidFill>
              </a:rPr>
              <a:t> </a:t>
            </a:r>
            <a:r>
              <a:rPr lang="hr-HR" b="1" dirty="0">
                <a:solidFill>
                  <a:srgbClr val="A53010"/>
                </a:solidFill>
              </a:rPr>
              <a:t>-</a:t>
            </a:r>
            <a:r>
              <a:rPr lang="vi-VN" b="1" dirty="0">
                <a:solidFill>
                  <a:srgbClr val="A53010"/>
                </a:solidFill>
              </a:rPr>
              <a:t> svako korištenje tuđih ideja, mišljenja ili teorija, bilo doslovno, bilo parafrazirano, u kojemu se ne navodi autor odnosno izvor informacija</a:t>
            </a:r>
            <a:r>
              <a:rPr lang="hr-HR" b="1" dirty="0">
                <a:solidFill>
                  <a:srgbClr val="A53010"/>
                </a:solidFill>
              </a:rPr>
              <a:t> (</a:t>
            </a:r>
            <a:r>
              <a:rPr lang="vi-VN" b="1" dirty="0">
                <a:solidFill>
                  <a:srgbClr val="A53010"/>
                </a:solidFill>
              </a:rPr>
              <a:t>krađ</a:t>
            </a:r>
            <a:r>
              <a:rPr lang="hr-HR" b="1" dirty="0">
                <a:solidFill>
                  <a:srgbClr val="A53010"/>
                </a:solidFill>
              </a:rPr>
              <a:t>a</a:t>
            </a:r>
            <a:r>
              <a:rPr lang="vi-VN" b="1" dirty="0">
                <a:solidFill>
                  <a:srgbClr val="A53010"/>
                </a:solidFill>
              </a:rPr>
              <a:t> autorstva</a:t>
            </a:r>
            <a:r>
              <a:rPr lang="hr-HR" b="1" dirty="0">
                <a:solidFill>
                  <a:srgbClr val="A53010"/>
                </a:solidFill>
              </a:rPr>
              <a:t>)</a:t>
            </a:r>
            <a:r>
              <a:rPr lang="vi-VN" b="1" dirty="0">
                <a:solidFill>
                  <a:srgbClr val="A53010"/>
                </a:solidFill>
              </a:rPr>
              <a:t>, te je potpuno neprihvatljiv u stručnim i znanstvenim, pa tako i studentskim radovima. </a:t>
            </a:r>
          </a:p>
        </p:txBody>
      </p:sp>
      <p:sp>
        <p:nvSpPr>
          <p:cNvPr id="7" name="Pravokutnik 6"/>
          <p:cNvSpPr/>
          <p:nvPr/>
        </p:nvSpPr>
        <p:spPr>
          <a:xfrm>
            <a:off x="1687904" y="802256"/>
            <a:ext cx="38157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/>
              <a:t>Ponešto o citiranju i plagiranju:</a:t>
            </a:r>
          </a:p>
        </p:txBody>
      </p:sp>
      <p:sp>
        <p:nvSpPr>
          <p:cNvPr id="8" name="Rezervirano mjesto sadržaja 2"/>
          <p:cNvSpPr txBox="1">
            <a:spLocks/>
          </p:cNvSpPr>
          <p:nvPr/>
        </p:nvSpPr>
        <p:spPr>
          <a:xfrm>
            <a:off x="207031" y="78415"/>
            <a:ext cx="3462068" cy="607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dirty="0" smtClean="0">
                <a:solidFill>
                  <a:srgbClr val="A53010"/>
                </a:solidFill>
              </a:rPr>
              <a:t>Možda niste znali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r-HR" dirty="0">
              <a:solidFill>
                <a:srgbClr val="A53010"/>
              </a:solidFill>
            </a:endParaRPr>
          </a:p>
        </p:txBody>
      </p:sp>
      <p:pic>
        <p:nvPicPr>
          <p:cNvPr id="9" name="Slika 8" descr="logo PTF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36702" y="142249"/>
            <a:ext cx="934050" cy="51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66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utnik 5"/>
          <p:cNvSpPr/>
          <p:nvPr/>
        </p:nvSpPr>
        <p:spPr>
          <a:xfrm>
            <a:off x="4766282" y="2008266"/>
            <a:ext cx="32390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b="1" i="0" dirty="0" smtClean="0">
                <a:solidFill>
                  <a:srgbClr val="A53010"/>
                </a:solidFill>
                <a:effectLst/>
                <a:latin typeface="Roboto"/>
                <a:hlinkClick r:id="rId2"/>
              </a:rPr>
              <a:t>Pretraga e-kataloga</a:t>
            </a:r>
            <a:endParaRPr lang="hr-HR" b="1" i="0" dirty="0">
              <a:solidFill>
                <a:srgbClr val="A53010"/>
              </a:solidFill>
              <a:effectLst/>
              <a:latin typeface="Roboto"/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4766282" y="3388492"/>
            <a:ext cx="32390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b="1" dirty="0" smtClean="0">
                <a:solidFill>
                  <a:srgbClr val="A53010"/>
                </a:solidFill>
                <a:latin typeface="Roboto"/>
                <a:hlinkClick r:id="rId3"/>
              </a:rPr>
              <a:t>Što </a:t>
            </a:r>
            <a:r>
              <a:rPr lang="hr-HR" b="1" dirty="0">
                <a:solidFill>
                  <a:srgbClr val="A53010"/>
                </a:solidFill>
                <a:latin typeface="Roboto"/>
                <a:hlinkClick r:id="rId3"/>
              </a:rPr>
              <a:t>su baze podataka?</a:t>
            </a:r>
            <a:endParaRPr lang="hr-HR" b="1" i="0" dirty="0">
              <a:solidFill>
                <a:srgbClr val="A53010"/>
              </a:solidFill>
              <a:effectLst/>
              <a:latin typeface="Roboto"/>
            </a:endParaRPr>
          </a:p>
        </p:txBody>
      </p:sp>
      <p:sp>
        <p:nvSpPr>
          <p:cNvPr id="8" name="Pravokutnik 7"/>
          <p:cNvSpPr/>
          <p:nvPr/>
        </p:nvSpPr>
        <p:spPr>
          <a:xfrm>
            <a:off x="4841044" y="4768718"/>
            <a:ext cx="40441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b="1" dirty="0">
                <a:solidFill>
                  <a:srgbClr val="A53010"/>
                </a:solidFill>
                <a:latin typeface="Roboto"/>
              </a:rPr>
              <a:t>​</a:t>
            </a:r>
            <a:r>
              <a:rPr lang="hr-HR" b="1" dirty="0">
                <a:solidFill>
                  <a:srgbClr val="A53010"/>
                </a:solidFill>
                <a:latin typeface="Roboto"/>
                <a:hlinkClick r:id="rId4"/>
              </a:rPr>
              <a:t>Kako pretraživati baze podataka?</a:t>
            </a:r>
            <a:endParaRPr lang="hr-HR" b="1" i="0" dirty="0">
              <a:solidFill>
                <a:srgbClr val="A53010"/>
              </a:solidFill>
              <a:effectLst/>
              <a:latin typeface="Roboto"/>
            </a:endParaRPr>
          </a:p>
        </p:txBody>
      </p:sp>
      <p:sp>
        <p:nvSpPr>
          <p:cNvPr id="9" name="Naslov 1"/>
          <p:cNvSpPr txBox="1">
            <a:spLocks/>
          </p:cNvSpPr>
          <p:nvPr/>
        </p:nvSpPr>
        <p:spPr>
          <a:xfrm>
            <a:off x="317500" y="170448"/>
            <a:ext cx="3200400" cy="390269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/>
              <a:t>edukacijski materijali:</a:t>
            </a:r>
          </a:p>
        </p:txBody>
      </p:sp>
      <p:pic>
        <p:nvPicPr>
          <p:cNvPr id="10" name="Slika 9" descr="logo PTF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36702" y="142249"/>
            <a:ext cx="934050" cy="51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45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1"/>
          <p:cNvSpPr txBox="1">
            <a:spLocks/>
          </p:cNvSpPr>
          <p:nvPr/>
        </p:nvSpPr>
        <p:spPr>
          <a:xfrm>
            <a:off x="317500" y="170448"/>
            <a:ext cx="3200400" cy="390269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 smtClean="0"/>
              <a:t>Upute za pristup bazama podataka :</a:t>
            </a:r>
            <a:endParaRPr lang="hr-HR" dirty="0"/>
          </a:p>
        </p:txBody>
      </p:sp>
      <p:pic>
        <p:nvPicPr>
          <p:cNvPr id="10" name="Slika 9" descr="logo PTF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36702" y="142249"/>
            <a:ext cx="934050" cy="517164"/>
          </a:xfrm>
          <a:prstGeom prst="rect">
            <a:avLst/>
          </a:prstGeom>
        </p:spPr>
      </p:pic>
      <p:sp>
        <p:nvSpPr>
          <p:cNvPr id="4" name="Pravokutnik 3"/>
          <p:cNvSpPr/>
          <p:nvPr/>
        </p:nvSpPr>
        <p:spPr>
          <a:xfrm>
            <a:off x="426240" y="560717"/>
            <a:ext cx="4714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dirty="0">
                <a:solidFill>
                  <a:srgbClr val="880200"/>
                </a:solidFill>
                <a:latin typeface="Calibri" panose="020F0502020204030204" pitchFamily="34" charset="0"/>
                <a:hlinkClick r:id="rId4"/>
              </a:rPr>
              <a:t>Udaljeni pristup pomoću </a:t>
            </a:r>
            <a:r>
              <a:rPr lang="hr-HR" b="1" dirty="0" err="1">
                <a:solidFill>
                  <a:srgbClr val="880200"/>
                </a:solidFill>
                <a:latin typeface="Calibri" panose="020F0502020204030204" pitchFamily="34" charset="0"/>
                <a:hlinkClick r:id="rId4"/>
              </a:rPr>
              <a:t>AAI@EduHr</a:t>
            </a:r>
            <a:r>
              <a:rPr lang="hr-HR" b="1" dirty="0">
                <a:solidFill>
                  <a:srgbClr val="880200"/>
                </a:solidFill>
                <a:latin typeface="Calibri" panose="020F0502020204030204" pitchFamily="34" charset="0"/>
                <a:hlinkClick r:id="rId4"/>
              </a:rPr>
              <a:t> identiteta</a:t>
            </a:r>
            <a:endParaRPr lang="hr-HR" dirty="0"/>
          </a:p>
        </p:txBody>
      </p:sp>
      <p:sp>
        <p:nvSpPr>
          <p:cNvPr id="5" name="Pravokutnik 4"/>
          <p:cNvSpPr/>
          <p:nvPr/>
        </p:nvSpPr>
        <p:spPr>
          <a:xfrm>
            <a:off x="649856" y="991833"/>
            <a:ext cx="293873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Poveznica na </a:t>
            </a:r>
            <a:r>
              <a:rPr lang="hr-HR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Portal elektroničkih izvora za hrvatsku akademsku i znanstvenu zajednicu</a:t>
            </a:r>
            <a:endParaRPr lang="hr-HR" sz="1400" dirty="0"/>
          </a:p>
        </p:txBody>
      </p:sp>
      <p:pic>
        <p:nvPicPr>
          <p:cNvPr id="13" name="Slika 12"/>
          <p:cNvPicPr/>
          <p:nvPr/>
        </p:nvPicPr>
        <p:blipFill rotWithShape="1">
          <a:blip r:embed="rId6"/>
          <a:srcRect l="22246" t="9538" r="22304" b="26653"/>
          <a:stretch/>
        </p:blipFill>
        <p:spPr bwMode="auto">
          <a:xfrm>
            <a:off x="649856" y="2308077"/>
            <a:ext cx="3197320" cy="20501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Pravokutnik 11"/>
          <p:cNvSpPr/>
          <p:nvPr/>
        </p:nvSpPr>
        <p:spPr>
          <a:xfrm>
            <a:off x="770626" y="1741924"/>
            <a:ext cx="1763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Kliknuti na </a:t>
            </a:r>
            <a:r>
              <a:rPr lang="hr-HR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Proxy</a:t>
            </a:r>
            <a:endParaRPr lang="hr-HR" dirty="0"/>
          </a:p>
        </p:txBody>
      </p:sp>
      <p:cxnSp>
        <p:nvCxnSpPr>
          <p:cNvPr id="15" name="Ravni poveznik sa strelicom 14"/>
          <p:cNvCxnSpPr/>
          <p:nvPr/>
        </p:nvCxnSpPr>
        <p:spPr>
          <a:xfrm>
            <a:off x="2248516" y="2111256"/>
            <a:ext cx="468805" cy="1378028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Pravokutnik 15"/>
          <p:cNvSpPr/>
          <p:nvPr/>
        </p:nvSpPr>
        <p:spPr>
          <a:xfrm>
            <a:off x="4230890" y="1003260"/>
            <a:ext cx="292920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Dobit će se polje za upis </a:t>
            </a:r>
            <a:r>
              <a:rPr lang="hr-HR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AAI@eduHR</a:t>
            </a:r>
            <a:r>
              <a:rPr lang="hr-H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gdje se upisuje e-mail i lozinka koju ste dobili na PTFOS</a:t>
            </a:r>
            <a:endParaRPr lang="hr-HR" sz="1400" dirty="0"/>
          </a:p>
        </p:txBody>
      </p:sp>
      <p:pic>
        <p:nvPicPr>
          <p:cNvPr id="18" name="Slika 17"/>
          <p:cNvPicPr/>
          <p:nvPr/>
        </p:nvPicPr>
        <p:blipFill rotWithShape="1">
          <a:blip r:embed="rId7"/>
          <a:srcRect l="26939" r="33043" b="23676"/>
          <a:stretch/>
        </p:blipFill>
        <p:spPr bwMode="auto">
          <a:xfrm>
            <a:off x="4543286" y="1868321"/>
            <a:ext cx="2304415" cy="24726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Pravokutnik 18"/>
          <p:cNvSpPr/>
          <p:nvPr/>
        </p:nvSpPr>
        <p:spPr>
          <a:xfrm>
            <a:off x="7802400" y="930049"/>
            <a:ext cx="293010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Nakon uspješne prijave dobije se popis baza podataka kojima možete pristupiti.</a:t>
            </a:r>
            <a:endParaRPr lang="hr-HR" sz="1400" dirty="0"/>
          </a:p>
        </p:txBody>
      </p:sp>
      <p:pic>
        <p:nvPicPr>
          <p:cNvPr id="21" name="Slika 20"/>
          <p:cNvPicPr/>
          <p:nvPr/>
        </p:nvPicPr>
        <p:blipFill rotWithShape="1">
          <a:blip r:embed="rId8"/>
          <a:srcRect l="21686" r="22641" b="15336"/>
          <a:stretch/>
        </p:blipFill>
        <p:spPr bwMode="auto">
          <a:xfrm>
            <a:off x="8324490" y="1868321"/>
            <a:ext cx="2031820" cy="16605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Pravokutnik 21"/>
          <p:cNvSpPr/>
          <p:nvPr/>
        </p:nvSpPr>
        <p:spPr>
          <a:xfrm>
            <a:off x="7802400" y="4096654"/>
            <a:ext cx="28124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Nakon što izaberete bazu možete početi pretragu, npr. </a:t>
            </a:r>
            <a:r>
              <a:rPr lang="hr-HR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Scopus</a:t>
            </a:r>
            <a:r>
              <a:rPr lang="hr-H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hr-HR" sz="1400" dirty="0"/>
          </a:p>
        </p:txBody>
      </p:sp>
      <p:pic>
        <p:nvPicPr>
          <p:cNvPr id="24" name="Slika 23"/>
          <p:cNvPicPr/>
          <p:nvPr/>
        </p:nvPicPr>
        <p:blipFill>
          <a:blip r:embed="rId9"/>
          <a:stretch>
            <a:fillRect/>
          </a:stretch>
        </p:blipFill>
        <p:spPr>
          <a:xfrm>
            <a:off x="7828567" y="4808219"/>
            <a:ext cx="2786332" cy="178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3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831143" y="400831"/>
            <a:ext cx="5139666" cy="218709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-HR" dirty="0" smtClean="0"/>
              <a:t>Prehrambeno-tehnološki fakultet Osijek</a:t>
            </a:r>
          </a:p>
          <a:p>
            <a:pPr marL="0" indent="0" algn="just">
              <a:buNone/>
            </a:pPr>
            <a:r>
              <a:rPr lang="hr-HR" dirty="0" smtClean="0"/>
              <a:t>KNJIŽNICA</a:t>
            </a:r>
          </a:p>
          <a:p>
            <a:pPr marL="0" indent="0" algn="just">
              <a:buNone/>
            </a:pPr>
            <a:r>
              <a:rPr lang="hr-HR" dirty="0"/>
              <a:t>Franje Kuhača </a:t>
            </a:r>
            <a:r>
              <a:rPr lang="hr-HR" dirty="0" smtClean="0"/>
              <a:t>18</a:t>
            </a:r>
          </a:p>
          <a:p>
            <a:pPr marL="0" indent="0" algn="just">
              <a:buNone/>
            </a:pPr>
            <a:r>
              <a:rPr lang="hr-HR" dirty="0"/>
              <a:t>Tel: 031 </a:t>
            </a:r>
            <a:r>
              <a:rPr lang="hr-HR" dirty="0" smtClean="0"/>
              <a:t>224-343</a:t>
            </a:r>
          </a:p>
          <a:p>
            <a:pPr marL="0" indent="0" algn="just">
              <a:buNone/>
            </a:pPr>
            <a:r>
              <a:rPr lang="hr-HR" dirty="0"/>
              <a:t>e-mail: </a:t>
            </a:r>
            <a:r>
              <a:rPr lang="hr-HR" dirty="0" smtClean="0">
                <a:hlinkClick r:id="rId2"/>
              </a:rPr>
              <a:t>knjiznica@ptfos.hr</a:t>
            </a:r>
            <a:endParaRPr lang="hr-HR" dirty="0" smtClean="0"/>
          </a:p>
          <a:p>
            <a:pPr marL="0" indent="0" algn="just">
              <a:buNone/>
            </a:pPr>
            <a:endParaRPr lang="hr-HR" dirty="0"/>
          </a:p>
        </p:txBody>
      </p:sp>
      <p:pic>
        <p:nvPicPr>
          <p:cNvPr id="4098" name="Picture 2" descr="Facebook Knjižnice PTF-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290" y="3657601"/>
            <a:ext cx="1037761" cy="72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ravokutnik 7"/>
          <p:cNvSpPr/>
          <p:nvPr/>
        </p:nvSpPr>
        <p:spPr>
          <a:xfrm>
            <a:off x="2831142" y="5702385"/>
            <a:ext cx="53196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dirty="0" smtClean="0">
                <a:solidFill>
                  <a:srgbClr val="766F54"/>
                </a:solidFill>
                <a:latin typeface="Lucida Grande"/>
                <a:hlinkClick r:id="rId5"/>
              </a:rPr>
              <a:t>Ivana </a:t>
            </a:r>
            <a:r>
              <a:rPr lang="hr-HR" dirty="0">
                <a:solidFill>
                  <a:srgbClr val="766F54"/>
                </a:solidFill>
                <a:latin typeface="Lucida Grande"/>
                <a:hlinkClick r:id="rId5"/>
              </a:rPr>
              <a:t>Šuvak-Pirić, dipl. ing.; viša </a:t>
            </a:r>
            <a:r>
              <a:rPr lang="hr-HR" dirty="0" err="1">
                <a:solidFill>
                  <a:srgbClr val="766F54"/>
                </a:solidFill>
                <a:latin typeface="Lucida Grande"/>
                <a:hlinkClick r:id="rId5"/>
              </a:rPr>
              <a:t>knjiž</a:t>
            </a:r>
            <a:r>
              <a:rPr lang="hr-HR" dirty="0">
                <a:solidFill>
                  <a:srgbClr val="766F54"/>
                </a:solidFill>
                <a:latin typeface="Lucida Grande"/>
                <a:hlinkClick r:id="rId5"/>
              </a:rPr>
              <a:t>.</a:t>
            </a:r>
            <a:endParaRPr lang="hr-HR" dirty="0">
              <a:solidFill>
                <a:srgbClr val="766F54"/>
              </a:solidFill>
              <a:latin typeface="Lucida Grande"/>
            </a:endParaRPr>
          </a:p>
          <a:p>
            <a:pPr algn="just"/>
            <a:r>
              <a:rPr lang="hr-HR" b="0" i="0" u="none" strike="noStrike" dirty="0" smtClean="0">
                <a:solidFill>
                  <a:srgbClr val="766F54"/>
                </a:solidFill>
                <a:effectLst/>
                <a:latin typeface="Lucida Grande"/>
                <a:hlinkClick r:id="rId6"/>
              </a:rPr>
              <a:t>Sanda Hasenay, dipl. ing.; </a:t>
            </a:r>
            <a:r>
              <a:rPr lang="hr-HR" b="0" i="0" u="none" strike="noStrike" dirty="0" err="1" smtClean="0">
                <a:solidFill>
                  <a:srgbClr val="766F54"/>
                </a:solidFill>
                <a:effectLst/>
                <a:latin typeface="Lucida Grande"/>
                <a:hlinkClick r:id="rId6"/>
              </a:rPr>
              <a:t>knjiž</a:t>
            </a:r>
            <a:r>
              <a:rPr lang="hr-HR" b="0" i="0" u="none" strike="noStrike" dirty="0" smtClean="0">
                <a:solidFill>
                  <a:srgbClr val="766F54"/>
                </a:solidFill>
                <a:effectLst/>
                <a:latin typeface="Lucida Grande"/>
                <a:hlinkClick r:id="rId6"/>
              </a:rPr>
              <a:t>. savjetnica</a:t>
            </a:r>
            <a:endParaRPr lang="hr-HR" b="0" i="0" dirty="0" smtClean="0">
              <a:solidFill>
                <a:srgbClr val="766F54"/>
              </a:solidFill>
              <a:effectLst/>
              <a:latin typeface="Lucida Grande"/>
            </a:endParaRPr>
          </a:p>
        </p:txBody>
      </p:sp>
      <p:sp>
        <p:nvSpPr>
          <p:cNvPr id="2" name="Pravokutnik 1"/>
          <p:cNvSpPr/>
          <p:nvPr/>
        </p:nvSpPr>
        <p:spPr>
          <a:xfrm>
            <a:off x="2831142" y="3657601"/>
            <a:ext cx="4147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/>
              <a:t>Facebook Knjižnice </a:t>
            </a:r>
            <a:r>
              <a:rPr lang="hr-HR" dirty="0"/>
              <a:t>Prehrambeno-tehnološkog fakulteta Osijek</a:t>
            </a:r>
          </a:p>
        </p:txBody>
      </p:sp>
      <p:sp>
        <p:nvSpPr>
          <p:cNvPr id="4" name="Pravokutnik 3"/>
          <p:cNvSpPr/>
          <p:nvPr/>
        </p:nvSpPr>
        <p:spPr>
          <a:xfrm>
            <a:off x="8552025" y="5840885"/>
            <a:ext cx="1390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smtClean="0">
                <a:solidFill>
                  <a:srgbClr val="766F54"/>
                </a:solidFill>
                <a:latin typeface="Lucida Grande"/>
                <a:hlinkClick r:id="rId7"/>
              </a:rPr>
              <a:t>knjižničarke</a:t>
            </a:r>
            <a:endParaRPr lang="hr-HR" dirty="0">
              <a:solidFill>
                <a:srgbClr val="766F54"/>
              </a:solidFill>
              <a:latin typeface="Lucida Grande"/>
              <a:hlinkClick r:id="rId8"/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8770989" y="1050349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smtClean="0">
                <a:solidFill>
                  <a:srgbClr val="766F54"/>
                </a:solidFill>
                <a:latin typeface="Lucida Grande"/>
                <a:hlinkClick r:id="rId8"/>
              </a:rPr>
              <a:t>adresa</a:t>
            </a:r>
            <a:endParaRPr lang="hr-HR" dirty="0">
              <a:solidFill>
                <a:srgbClr val="766F54"/>
              </a:solidFill>
              <a:latin typeface="Lucida Grande"/>
              <a:hlinkClick r:id="rId8"/>
            </a:endParaRPr>
          </a:p>
        </p:txBody>
      </p:sp>
      <p:pic>
        <p:nvPicPr>
          <p:cNvPr id="9" name="Slika 8" descr="logo PTF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36702" y="142249"/>
            <a:ext cx="934050" cy="51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41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1687904" y="802256"/>
            <a:ext cx="10121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/>
              <a:t>Izvori:</a:t>
            </a:r>
          </a:p>
        </p:txBody>
      </p:sp>
      <p:sp>
        <p:nvSpPr>
          <p:cNvPr id="4" name="Rezervirano mjesto sadržaja 4"/>
          <p:cNvSpPr txBox="1">
            <a:spLocks/>
          </p:cNvSpPr>
          <p:nvPr/>
        </p:nvSpPr>
        <p:spPr>
          <a:xfrm>
            <a:off x="3531079" y="1994569"/>
            <a:ext cx="7510732" cy="321578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r-HR" altLang="sr-Latn-RS" dirty="0"/>
              <a:t>Đurđica Ačkar. Uvod u znanstvenoistraživački rad : Publikacije. </a:t>
            </a:r>
            <a:r>
              <a:rPr lang="hr-HR" altLang="sr-Latn-RS" dirty="0" err="1"/>
              <a:t>ppt</a:t>
            </a:r>
            <a:r>
              <a:rPr lang="hr-HR" altLang="sr-Latn-RS" dirty="0"/>
              <a:t> prezentacija, 2017.</a:t>
            </a:r>
          </a:p>
          <a:p>
            <a:pPr algn="just"/>
            <a:r>
              <a:rPr lang="hr-HR" altLang="sr-Latn-RS" dirty="0"/>
              <a:t>Damir Hasenay. Uvod u znanstveni rad – </a:t>
            </a:r>
            <a:r>
              <a:rPr lang="hr-HR" altLang="sr-Latn-RS" dirty="0" err="1"/>
              <a:t>informatologija</a:t>
            </a:r>
            <a:r>
              <a:rPr lang="hr-HR" altLang="sr-Latn-RS" dirty="0"/>
              <a:t> i dokumentacija u kemiji : predavanja 2 s. </a:t>
            </a:r>
            <a:r>
              <a:rPr lang="hr-HR" altLang="sr-Latn-RS" dirty="0" err="1"/>
              <a:t>ppt</a:t>
            </a:r>
            <a:r>
              <a:rPr lang="hr-HR" altLang="sr-Latn-RS" dirty="0"/>
              <a:t> prezentacija, 2017.</a:t>
            </a:r>
          </a:p>
          <a:p>
            <a:pPr algn="just"/>
            <a:r>
              <a:rPr lang="hr-HR" altLang="sr-Latn-RS" dirty="0"/>
              <a:t>Ratko Zelenika. Metodologija i tehnologija izrade znanstvenog i stručnog djela, 4. </a:t>
            </a:r>
            <a:r>
              <a:rPr lang="hr-HR" altLang="sr-Latn-RS" dirty="0" err="1"/>
              <a:t>izd</a:t>
            </a:r>
            <a:r>
              <a:rPr lang="hr-HR" altLang="sr-Latn-RS" dirty="0"/>
              <a:t>. Rijeka : Ekonomski fakultet, 2000.</a:t>
            </a:r>
          </a:p>
          <a:p>
            <a:pPr algn="just"/>
            <a:r>
              <a:rPr lang="pl-PL" altLang="sr-Latn-RS" dirty="0"/>
              <a:t>Uvod u znanstveni rad u medicini, 5. izd. Zagreb : Medicinska naklada, 2013.</a:t>
            </a:r>
            <a:endParaRPr lang="hr-HR" altLang="sr-Latn-RS" dirty="0"/>
          </a:p>
        </p:txBody>
      </p:sp>
      <p:pic>
        <p:nvPicPr>
          <p:cNvPr id="5" name="Slika 4" descr="logo PTF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36702" y="142249"/>
            <a:ext cx="934050" cy="51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731888" y="1298313"/>
            <a:ext cx="4228301" cy="2141788"/>
          </a:xfrm>
        </p:spPr>
        <p:txBody>
          <a:bodyPr>
            <a:normAutofit fontScale="92500" lnSpcReduction="20000"/>
          </a:bodyPr>
          <a:lstStyle/>
          <a:p>
            <a:r>
              <a:rPr lang="hr-HR" dirty="0" smtClean="0"/>
              <a:t>Zbirka knjiga i </a:t>
            </a:r>
            <a:r>
              <a:rPr lang="hr-HR" dirty="0"/>
              <a:t>udžbenika </a:t>
            </a: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      </a:t>
            </a:r>
            <a:r>
              <a:rPr lang="hr-HR" i="1" dirty="0" smtClean="0"/>
              <a:t>primarne </a:t>
            </a:r>
            <a:r>
              <a:rPr lang="hr-HR" i="1" dirty="0"/>
              <a:t>publikacije</a:t>
            </a:r>
            <a:endParaRPr lang="hr-HR" i="1" dirty="0" smtClean="0"/>
          </a:p>
          <a:p>
            <a:r>
              <a:rPr lang="hr-HR" dirty="0" smtClean="0"/>
              <a:t>Zbirka periodike</a:t>
            </a:r>
          </a:p>
          <a:p>
            <a:pPr marL="0" indent="0">
              <a:buNone/>
            </a:pPr>
            <a:r>
              <a:rPr lang="hr-HR" dirty="0" smtClean="0"/>
              <a:t>     </a:t>
            </a:r>
            <a:r>
              <a:rPr lang="hr-HR" i="1" dirty="0" smtClean="0"/>
              <a:t>primarne publikacije</a:t>
            </a:r>
          </a:p>
          <a:p>
            <a:r>
              <a:rPr lang="hr-HR" dirty="0"/>
              <a:t>Zbirka referentne građe</a:t>
            </a:r>
          </a:p>
          <a:p>
            <a:pPr marL="0" indent="0">
              <a:buFont typeface="Wingdings 3" charset="2"/>
              <a:buNone/>
            </a:pPr>
            <a:r>
              <a:rPr lang="hr-HR" dirty="0"/>
              <a:t>      </a:t>
            </a:r>
            <a:r>
              <a:rPr lang="hr-HR" i="1" dirty="0"/>
              <a:t>tercijarne publikacije </a:t>
            </a:r>
          </a:p>
          <a:p>
            <a:pPr marL="0" indent="0">
              <a:buNone/>
            </a:pPr>
            <a:endParaRPr lang="hr-HR" i="1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8" name="Slika 7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5523" y="3656426"/>
            <a:ext cx="3859977" cy="242866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</p:spPr>
      </p:pic>
      <p:sp>
        <p:nvSpPr>
          <p:cNvPr id="10" name="Pravokutnik 9"/>
          <p:cNvSpPr/>
          <p:nvPr/>
        </p:nvSpPr>
        <p:spPr>
          <a:xfrm>
            <a:off x="378285" y="712656"/>
            <a:ext cx="60399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/>
              <a:t>U knjižnici PTF-a građa je složena u različite zbirke:</a:t>
            </a:r>
          </a:p>
        </p:txBody>
      </p:sp>
      <p:sp>
        <p:nvSpPr>
          <p:cNvPr id="12" name="Rezervirano mjesto sadržaja 4"/>
          <p:cNvSpPr txBox="1">
            <a:spLocks/>
          </p:cNvSpPr>
          <p:nvPr/>
        </p:nvSpPr>
        <p:spPr>
          <a:xfrm>
            <a:off x="6750250" y="1962773"/>
            <a:ext cx="4727276" cy="1743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hr-HR" sz="2800" dirty="0"/>
          </a:p>
        </p:txBody>
      </p:sp>
      <p:sp>
        <p:nvSpPr>
          <p:cNvPr id="11" name="Pravokutnik 10"/>
          <p:cNvSpPr/>
          <p:nvPr/>
        </p:nvSpPr>
        <p:spPr>
          <a:xfrm>
            <a:off x="8570531" y="4958500"/>
            <a:ext cx="32390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b="0" i="0" dirty="0" smtClean="0">
                <a:solidFill>
                  <a:srgbClr val="A53010"/>
                </a:solidFill>
                <a:effectLst/>
                <a:latin typeface="Roboto"/>
              </a:rPr>
              <a:t>edukacijski materijal:</a:t>
            </a:r>
          </a:p>
          <a:p>
            <a:pPr algn="ctr"/>
            <a:r>
              <a:rPr lang="hr-HR" b="1" i="0" dirty="0" smtClean="0">
                <a:solidFill>
                  <a:srgbClr val="A53010"/>
                </a:solidFill>
                <a:effectLst/>
                <a:latin typeface="Roboto"/>
                <a:hlinkClick r:id="rId4"/>
              </a:rPr>
              <a:t>Pretraga e-kataloga</a:t>
            </a:r>
            <a:endParaRPr lang="hr-HR" b="1" i="0" dirty="0">
              <a:solidFill>
                <a:srgbClr val="A53010"/>
              </a:solidFill>
              <a:effectLst/>
              <a:latin typeface="Roboto"/>
            </a:endParaRPr>
          </a:p>
        </p:txBody>
      </p:sp>
      <p:sp>
        <p:nvSpPr>
          <p:cNvPr id="9" name="Pravokutnik 8"/>
          <p:cNvSpPr/>
          <p:nvPr/>
        </p:nvSpPr>
        <p:spPr>
          <a:xfrm>
            <a:off x="8468972" y="758822"/>
            <a:ext cx="33930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>
                <a:solidFill>
                  <a:srgbClr val="A53010"/>
                </a:solidFill>
              </a:rPr>
              <a:t>fond </a:t>
            </a:r>
            <a:r>
              <a:rPr lang="pl-PL" dirty="0">
                <a:solidFill>
                  <a:srgbClr val="A53010"/>
                </a:solidFill>
              </a:rPr>
              <a:t>Knjižnice </a:t>
            </a:r>
            <a:r>
              <a:rPr lang="pl-PL" dirty="0" smtClean="0">
                <a:solidFill>
                  <a:srgbClr val="A53010"/>
                </a:solidFill>
              </a:rPr>
              <a:t>PTFOS </a:t>
            </a:r>
            <a:r>
              <a:rPr lang="pl-PL" dirty="0">
                <a:solidFill>
                  <a:srgbClr val="A53010"/>
                </a:solidFill>
              </a:rPr>
              <a:t>- oko </a:t>
            </a:r>
            <a:r>
              <a:rPr lang="pl-PL" b="1" dirty="0">
                <a:solidFill>
                  <a:srgbClr val="A53010"/>
                </a:solidFill>
              </a:rPr>
              <a:t>8378</a:t>
            </a:r>
            <a:r>
              <a:rPr lang="pl-PL" dirty="0" smtClean="0">
                <a:solidFill>
                  <a:srgbClr val="A53010"/>
                </a:solidFill>
              </a:rPr>
              <a:t> jedinica knjižnične </a:t>
            </a:r>
            <a:r>
              <a:rPr lang="pl-PL" dirty="0" smtClean="0">
                <a:solidFill>
                  <a:srgbClr val="A53010"/>
                </a:solidFill>
              </a:rPr>
              <a:t>građe (30. </a:t>
            </a:r>
            <a:r>
              <a:rPr lang="pl-PL" smtClean="0">
                <a:solidFill>
                  <a:srgbClr val="A53010"/>
                </a:solidFill>
              </a:rPr>
              <a:t>rujna 2021.)</a:t>
            </a:r>
            <a:endParaRPr lang="pl-PL" dirty="0">
              <a:solidFill>
                <a:srgbClr val="A53010"/>
              </a:solidFill>
            </a:endParaRPr>
          </a:p>
        </p:txBody>
      </p:sp>
      <p:sp>
        <p:nvSpPr>
          <p:cNvPr id="13" name="Pravokutnik 12"/>
          <p:cNvSpPr/>
          <p:nvPr/>
        </p:nvSpPr>
        <p:spPr>
          <a:xfrm>
            <a:off x="8521439" y="2475829"/>
            <a:ext cx="328812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dirty="0">
                <a:solidFill>
                  <a:srgbClr val="A53010"/>
                </a:solidFill>
              </a:rPr>
              <a:t>uglavnom građa iz područja prehrambene tehnologije, </a:t>
            </a:r>
            <a:r>
              <a:rPr lang="hr-HR" dirty="0" smtClean="0">
                <a:solidFill>
                  <a:srgbClr val="A53010"/>
                </a:solidFill>
              </a:rPr>
              <a:t>nutricionizma, biotehnologije, inženjerstva </a:t>
            </a:r>
            <a:r>
              <a:rPr lang="hr-HR" dirty="0">
                <a:solidFill>
                  <a:srgbClr val="A53010"/>
                </a:solidFill>
              </a:rPr>
              <a:t>i kemije</a:t>
            </a:r>
          </a:p>
        </p:txBody>
      </p:sp>
      <p:sp>
        <p:nvSpPr>
          <p:cNvPr id="15" name="Pravokutnik 14"/>
          <p:cNvSpPr/>
          <p:nvPr/>
        </p:nvSpPr>
        <p:spPr>
          <a:xfrm>
            <a:off x="4801559" y="6343875"/>
            <a:ext cx="28739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i="1" dirty="0" smtClean="0"/>
              <a:t>sekundarna publikacija</a:t>
            </a:r>
            <a:endParaRPr lang="hr-HR" i="1" dirty="0"/>
          </a:p>
        </p:txBody>
      </p:sp>
      <p:sp>
        <p:nvSpPr>
          <p:cNvPr id="14" name="Naslov 1"/>
          <p:cNvSpPr>
            <a:spLocks noGrp="1"/>
          </p:cNvSpPr>
          <p:nvPr>
            <p:ph type="title"/>
          </p:nvPr>
        </p:nvSpPr>
        <p:spPr>
          <a:xfrm>
            <a:off x="378285" y="131431"/>
            <a:ext cx="2482320" cy="415112"/>
          </a:xfrm>
        </p:spPr>
        <p:txBody>
          <a:bodyPr>
            <a:normAutofit/>
          </a:bodyPr>
          <a:lstStyle/>
          <a:p>
            <a:r>
              <a:rPr lang="hr-HR" sz="1800" dirty="0"/>
              <a:t>Možda niste </a:t>
            </a:r>
            <a:r>
              <a:rPr lang="hr-HR" sz="1800" dirty="0" smtClean="0"/>
              <a:t>znali:</a:t>
            </a:r>
            <a:endParaRPr lang="hr-HR" sz="1800" dirty="0"/>
          </a:p>
        </p:txBody>
      </p:sp>
      <p:pic>
        <p:nvPicPr>
          <p:cNvPr id="16" name="Slika 15" descr="logo PTF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36702" y="142249"/>
            <a:ext cx="934050" cy="51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40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tfos.unios.hr/images/knjiznica_slike/DABAR_PTF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15" y="666519"/>
            <a:ext cx="2499187" cy="14168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9" name="Pravokutnik 8"/>
          <p:cNvSpPr/>
          <p:nvPr/>
        </p:nvSpPr>
        <p:spPr>
          <a:xfrm>
            <a:off x="8408523" y="772468"/>
            <a:ext cx="35390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1400" dirty="0" smtClean="0">
                <a:solidFill>
                  <a:srgbClr val="A53010"/>
                </a:solidFill>
              </a:rPr>
              <a:t>Repozitorij PTFOS osnovan </a:t>
            </a:r>
            <a:r>
              <a:rPr lang="hr-HR" sz="1400" dirty="0">
                <a:solidFill>
                  <a:srgbClr val="A53010"/>
                </a:solidFill>
              </a:rPr>
              <a:t>je s ciljem trajnog pohranjivanja i omogućavanja slobodnog pristupa digitalnim materijalima, koji su nastali kao rezultat znanstvene, nastavne i stručne djelatnosti </a:t>
            </a:r>
            <a:r>
              <a:rPr lang="hr-HR" sz="1400" dirty="0" smtClean="0">
                <a:solidFill>
                  <a:srgbClr val="A53010"/>
                </a:solidFill>
              </a:rPr>
              <a:t>ustanove.</a:t>
            </a:r>
            <a:endParaRPr lang="hr-HR" sz="1400" dirty="0">
              <a:solidFill>
                <a:srgbClr val="A53010"/>
              </a:solidFill>
            </a:endParaRPr>
          </a:p>
        </p:txBody>
      </p:sp>
      <p:sp>
        <p:nvSpPr>
          <p:cNvPr id="11" name="Pravokutnik 10"/>
          <p:cNvSpPr/>
          <p:nvPr/>
        </p:nvSpPr>
        <p:spPr>
          <a:xfrm>
            <a:off x="8408523" y="3210342"/>
            <a:ext cx="35390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1400" dirty="0" smtClean="0">
                <a:solidFill>
                  <a:srgbClr val="A53010"/>
                </a:solidFill>
              </a:rPr>
              <a:t>ZIR (nacionalni </a:t>
            </a:r>
            <a:r>
              <a:rPr lang="hr-HR" sz="1400" dirty="0">
                <a:solidFill>
                  <a:srgbClr val="A53010"/>
                </a:solidFill>
              </a:rPr>
              <a:t>repozitorij</a:t>
            </a:r>
            <a:r>
              <a:rPr lang="hr-HR" sz="1400" dirty="0" smtClean="0">
                <a:solidFill>
                  <a:srgbClr val="A53010"/>
                </a:solidFill>
              </a:rPr>
              <a:t>) osnovan je s ciljem </a:t>
            </a:r>
            <a:r>
              <a:rPr lang="hr-HR" sz="1400" dirty="0">
                <a:solidFill>
                  <a:srgbClr val="A53010"/>
                </a:solidFill>
              </a:rPr>
              <a:t>trajne pohrane i javnog pristupa svim završnim i diplomskim radovima obranjenim u Republici Hrvatskoj. </a:t>
            </a:r>
          </a:p>
        </p:txBody>
      </p:sp>
      <p:pic>
        <p:nvPicPr>
          <p:cNvPr id="3" name="Picture 2" descr="Poziv NSK na predstavljanje Nacionalnog repozitorija završnih radova (ZIR)  | FOI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717" y="2636815"/>
            <a:ext cx="2989771" cy="186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RA | Src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994" y="5140731"/>
            <a:ext cx="23050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ravokutnik 11"/>
          <p:cNvSpPr/>
          <p:nvPr/>
        </p:nvSpPr>
        <p:spPr>
          <a:xfrm>
            <a:off x="8483284" y="4901291"/>
            <a:ext cx="353906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1400" dirty="0" smtClean="0">
                <a:solidFill>
                  <a:srgbClr val="A53010"/>
                </a:solidFill>
              </a:rPr>
              <a:t>ARA (</a:t>
            </a:r>
            <a:r>
              <a:rPr lang="hr-HR" sz="1400" dirty="0" err="1" smtClean="0">
                <a:solidFill>
                  <a:srgbClr val="A53010"/>
                </a:solidFill>
              </a:rPr>
              <a:t>Agregator</a:t>
            </a:r>
            <a:r>
              <a:rPr lang="hr-HR" sz="1400" dirty="0" smtClean="0">
                <a:solidFill>
                  <a:srgbClr val="A53010"/>
                </a:solidFill>
              </a:rPr>
              <a:t> </a:t>
            </a:r>
            <a:r>
              <a:rPr lang="hr-HR" sz="1400" dirty="0">
                <a:solidFill>
                  <a:srgbClr val="A53010"/>
                </a:solidFill>
              </a:rPr>
              <a:t>hrvatskih repozitorija i </a:t>
            </a:r>
            <a:r>
              <a:rPr lang="hr-HR" sz="1400" dirty="0" smtClean="0">
                <a:solidFill>
                  <a:srgbClr val="A53010"/>
                </a:solidFill>
              </a:rPr>
              <a:t>arhiva) </a:t>
            </a:r>
            <a:r>
              <a:rPr lang="hr-HR" sz="1400" dirty="0">
                <a:solidFill>
                  <a:srgbClr val="A53010"/>
                </a:solidFill>
              </a:rPr>
              <a:t>na jednom web-sjedištu agregira </a:t>
            </a:r>
            <a:r>
              <a:rPr lang="hr-HR" sz="1400" dirty="0" err="1">
                <a:solidFill>
                  <a:srgbClr val="A53010"/>
                </a:solidFill>
              </a:rPr>
              <a:t>metapodatke</a:t>
            </a:r>
            <a:r>
              <a:rPr lang="hr-HR" sz="1400" dirty="0">
                <a:solidFill>
                  <a:srgbClr val="A53010"/>
                </a:solidFill>
              </a:rPr>
              <a:t> hrvatskih repozitorija s implementiranom podrškom za OAI-PMH.</a:t>
            </a:r>
          </a:p>
        </p:txBody>
      </p:sp>
      <p:sp>
        <p:nvSpPr>
          <p:cNvPr id="10" name="Rezervirano mjesto sadržaja 4"/>
          <p:cNvSpPr>
            <a:spLocks noGrp="1"/>
          </p:cNvSpPr>
          <p:nvPr>
            <p:ph idx="1"/>
          </p:nvPr>
        </p:nvSpPr>
        <p:spPr>
          <a:xfrm>
            <a:off x="3890514" y="941655"/>
            <a:ext cx="3321169" cy="866590"/>
          </a:xfrm>
        </p:spPr>
        <p:txBody>
          <a:bodyPr>
            <a:normAutofit/>
          </a:bodyPr>
          <a:lstStyle/>
          <a:p>
            <a:r>
              <a:rPr lang="hr-HR" dirty="0"/>
              <a:t>Zbirka </a:t>
            </a:r>
            <a:r>
              <a:rPr lang="hr-HR" dirty="0" err="1"/>
              <a:t>ocjenskih</a:t>
            </a:r>
            <a:r>
              <a:rPr lang="hr-HR" dirty="0"/>
              <a:t> radova</a:t>
            </a:r>
          </a:p>
          <a:p>
            <a:pPr marL="0" indent="0">
              <a:buNone/>
            </a:pPr>
            <a:r>
              <a:rPr lang="hr-HR" dirty="0" smtClean="0"/>
              <a:t>   </a:t>
            </a:r>
            <a:r>
              <a:rPr lang="hr-HR" i="1" dirty="0"/>
              <a:t>primarne publikacije</a:t>
            </a:r>
          </a:p>
          <a:p>
            <a:pPr marL="0" indent="0">
              <a:buNone/>
            </a:pPr>
            <a:endParaRPr lang="hr-HR" i="1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13" name="Naslov 1"/>
          <p:cNvSpPr>
            <a:spLocks noGrp="1"/>
          </p:cNvSpPr>
          <p:nvPr>
            <p:ph type="title"/>
          </p:nvPr>
        </p:nvSpPr>
        <p:spPr>
          <a:xfrm>
            <a:off x="378285" y="131431"/>
            <a:ext cx="2482320" cy="415112"/>
          </a:xfrm>
        </p:spPr>
        <p:txBody>
          <a:bodyPr>
            <a:normAutofit/>
          </a:bodyPr>
          <a:lstStyle/>
          <a:p>
            <a:r>
              <a:rPr lang="hr-HR" sz="1800" dirty="0"/>
              <a:t>Možda niste </a:t>
            </a:r>
            <a:r>
              <a:rPr lang="hr-HR" sz="1800" dirty="0" smtClean="0"/>
              <a:t>znali:</a:t>
            </a:r>
            <a:endParaRPr lang="hr-HR" sz="1800" dirty="0"/>
          </a:p>
        </p:txBody>
      </p:sp>
      <p:pic>
        <p:nvPicPr>
          <p:cNvPr id="14" name="Slika 13" descr="logo PTF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36702" y="142249"/>
            <a:ext cx="934050" cy="51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74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kutnik 10"/>
          <p:cNvSpPr/>
          <p:nvPr/>
        </p:nvSpPr>
        <p:spPr>
          <a:xfrm>
            <a:off x="138503" y="758745"/>
            <a:ext cx="21992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Kategorije </a:t>
            </a:r>
            <a:r>
              <a:rPr lang="hr-HR" dirty="0" smtClean="0"/>
              <a:t>radova:</a:t>
            </a:r>
          </a:p>
        </p:txBody>
      </p:sp>
      <p:sp>
        <p:nvSpPr>
          <p:cNvPr id="6" name="Rezervirano mjesto sadržaja 2"/>
          <p:cNvSpPr txBox="1">
            <a:spLocks/>
          </p:cNvSpPr>
          <p:nvPr/>
        </p:nvSpPr>
        <p:spPr>
          <a:xfrm>
            <a:off x="2990489" y="932252"/>
            <a:ext cx="4971692" cy="5910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hr-HR" sz="2800" dirty="0" smtClean="0"/>
              <a:t>izvorni znanstveni članak</a:t>
            </a:r>
          </a:p>
        </p:txBody>
      </p:sp>
      <p:sp>
        <p:nvSpPr>
          <p:cNvPr id="8" name="Rezervirano mjesto sadržaja 2"/>
          <p:cNvSpPr txBox="1">
            <a:spLocks/>
          </p:cNvSpPr>
          <p:nvPr/>
        </p:nvSpPr>
        <p:spPr>
          <a:xfrm>
            <a:off x="3017804" y="2180466"/>
            <a:ext cx="3462068" cy="607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800" dirty="0" smtClean="0"/>
              <a:t>2. pregledni članak </a:t>
            </a:r>
          </a:p>
        </p:txBody>
      </p:sp>
      <p:sp>
        <p:nvSpPr>
          <p:cNvPr id="10" name="Rezervirano mjesto sadržaja 2"/>
          <p:cNvSpPr txBox="1">
            <a:spLocks/>
          </p:cNvSpPr>
          <p:nvPr/>
        </p:nvSpPr>
        <p:spPr>
          <a:xfrm>
            <a:off x="3017804" y="3604712"/>
            <a:ext cx="3462068" cy="607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800" dirty="0" smtClean="0"/>
              <a:t>3. stručni članak</a:t>
            </a:r>
          </a:p>
        </p:txBody>
      </p:sp>
      <p:sp>
        <p:nvSpPr>
          <p:cNvPr id="12" name="Rezervirano mjesto sadržaja 2"/>
          <p:cNvSpPr txBox="1">
            <a:spLocks/>
          </p:cNvSpPr>
          <p:nvPr/>
        </p:nvSpPr>
        <p:spPr>
          <a:xfrm>
            <a:off x="3001991" y="5332618"/>
            <a:ext cx="4948687" cy="10291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800" dirty="0" smtClean="0"/>
              <a:t>4. prethodno priopćenje ili</a:t>
            </a:r>
          </a:p>
          <a:p>
            <a:pPr marL="0" indent="0">
              <a:buNone/>
            </a:pPr>
            <a:r>
              <a:rPr lang="hr-HR" sz="2800" dirty="0" smtClean="0"/>
              <a:t>    znanstvena bilješka </a:t>
            </a:r>
          </a:p>
        </p:txBody>
      </p:sp>
      <p:sp>
        <p:nvSpPr>
          <p:cNvPr id="13" name="Rezervirano mjesto sadržaja 2"/>
          <p:cNvSpPr txBox="1">
            <a:spLocks/>
          </p:cNvSpPr>
          <p:nvPr/>
        </p:nvSpPr>
        <p:spPr>
          <a:xfrm>
            <a:off x="8318742" y="800838"/>
            <a:ext cx="3697854" cy="8538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hr-HR" sz="1400" dirty="0">
                <a:solidFill>
                  <a:srgbClr val="A53010"/>
                </a:solidFill>
              </a:rPr>
              <a:t>Izvorni znanstveni članak je originalno znanstveno djelo u kojemu su izneseni novi rezultati fundamentalnih ili primijenjenih istraživanja.</a:t>
            </a:r>
            <a:endParaRPr lang="hr-HR" sz="1400" dirty="0" smtClean="0">
              <a:solidFill>
                <a:srgbClr val="A53010"/>
              </a:solidFill>
            </a:endParaRPr>
          </a:p>
        </p:txBody>
      </p:sp>
      <p:sp>
        <p:nvSpPr>
          <p:cNvPr id="14" name="Rezervirano mjesto sadržaja 2"/>
          <p:cNvSpPr txBox="1">
            <a:spLocks/>
          </p:cNvSpPr>
          <p:nvPr/>
        </p:nvSpPr>
        <p:spPr>
          <a:xfrm>
            <a:off x="8318742" y="1788338"/>
            <a:ext cx="3873258" cy="15932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hr-HR" sz="1400" dirty="0">
                <a:solidFill>
                  <a:srgbClr val="A53010"/>
                </a:solidFill>
              </a:rPr>
              <a:t>Pregledni članak sadrži cjelovit prikaz (izvještaj) o određenom pitanju ili problemu istraživanja o kojemu je već objavljena znanstvena informacija, rezultat znanstvenog istraživanja, odnosno znanstvenih spoznaja, samo su u njemu one na novi način prikupljene, analizirane, sintetizirane i na znanstveni način prezentirane. </a:t>
            </a:r>
            <a:endParaRPr lang="hr-HR" sz="1400" dirty="0" smtClean="0">
              <a:solidFill>
                <a:srgbClr val="A53010"/>
              </a:solidFill>
            </a:endParaRPr>
          </a:p>
        </p:txBody>
      </p:sp>
      <p:sp>
        <p:nvSpPr>
          <p:cNvPr id="15" name="Rezervirano mjesto sadržaja 2"/>
          <p:cNvSpPr txBox="1">
            <a:spLocks/>
          </p:cNvSpPr>
          <p:nvPr/>
        </p:nvSpPr>
        <p:spPr>
          <a:xfrm>
            <a:off x="8318741" y="3475297"/>
            <a:ext cx="3873257" cy="16602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hr-HR" sz="1400" dirty="0">
                <a:solidFill>
                  <a:srgbClr val="A53010"/>
                </a:solidFill>
              </a:rPr>
              <a:t>Stručni članak je takvo djelo u kojemu se iznose korisne informacije i spoznaje do kojih se u pravilu, došlo razvojnim istraživanjem, a ne fundamentalnim i primijenjenim istraživanjima. Takav članak ne sadrži originalne rezultate istraživanja nego se u njemu iznose već poznate spoznaje. </a:t>
            </a:r>
            <a:endParaRPr lang="hr-HR" sz="1400" dirty="0" smtClean="0">
              <a:solidFill>
                <a:srgbClr val="A53010"/>
              </a:solidFill>
            </a:endParaRPr>
          </a:p>
        </p:txBody>
      </p:sp>
      <p:sp>
        <p:nvSpPr>
          <p:cNvPr id="16" name="Rezervirano mjesto sadržaja 2"/>
          <p:cNvSpPr txBox="1">
            <a:spLocks/>
          </p:cNvSpPr>
          <p:nvPr/>
        </p:nvSpPr>
        <p:spPr>
          <a:xfrm>
            <a:off x="8422258" y="5229314"/>
            <a:ext cx="3769741" cy="13957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hr-HR" sz="1400" dirty="0">
                <a:solidFill>
                  <a:srgbClr val="A53010"/>
                </a:solidFill>
              </a:rPr>
              <a:t>Prethodno priopćenje ili znanstvena bilješka je znanstveno djelo koje sadrži </a:t>
            </a:r>
            <a:r>
              <a:rPr lang="hr-HR" sz="1400" dirty="0" smtClean="0">
                <a:solidFill>
                  <a:srgbClr val="A53010"/>
                </a:solidFill>
              </a:rPr>
              <a:t>jednu </a:t>
            </a:r>
            <a:r>
              <a:rPr lang="hr-HR" sz="1400" dirty="0">
                <a:solidFill>
                  <a:srgbClr val="A53010"/>
                </a:solidFill>
              </a:rPr>
              <a:t>ili više znanstvenih informacija, ali bez dovoljno pojedinosti koje bi omogućile čitatelju provjeru iznesenih znanstvenih </a:t>
            </a:r>
            <a:r>
              <a:rPr lang="hr-HR" sz="1400" dirty="0" smtClean="0">
                <a:solidFill>
                  <a:srgbClr val="A53010"/>
                </a:solidFill>
              </a:rPr>
              <a:t>spoznaja.</a:t>
            </a:r>
          </a:p>
        </p:txBody>
      </p:sp>
      <p:sp>
        <p:nvSpPr>
          <p:cNvPr id="17" name="Naslov 1"/>
          <p:cNvSpPr>
            <a:spLocks noGrp="1"/>
          </p:cNvSpPr>
          <p:nvPr>
            <p:ph type="title"/>
          </p:nvPr>
        </p:nvSpPr>
        <p:spPr>
          <a:xfrm>
            <a:off x="378285" y="131431"/>
            <a:ext cx="2482320" cy="415112"/>
          </a:xfrm>
        </p:spPr>
        <p:txBody>
          <a:bodyPr>
            <a:normAutofit/>
          </a:bodyPr>
          <a:lstStyle/>
          <a:p>
            <a:r>
              <a:rPr lang="hr-HR" sz="1800" dirty="0" smtClean="0"/>
              <a:t>podsjetnik:</a:t>
            </a:r>
            <a:endParaRPr lang="hr-HR" sz="1800" dirty="0"/>
          </a:p>
        </p:txBody>
      </p:sp>
      <p:pic>
        <p:nvPicPr>
          <p:cNvPr id="18" name="Slika 17" descr="logo PTF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36702" y="142249"/>
            <a:ext cx="934050" cy="51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05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6932" y="107400"/>
            <a:ext cx="3499679" cy="792768"/>
          </a:xfrm>
        </p:spPr>
        <p:txBody>
          <a:bodyPr>
            <a:normAutofit/>
          </a:bodyPr>
          <a:lstStyle/>
          <a:p>
            <a:r>
              <a:rPr lang="hr-HR" sz="1800" dirty="0" smtClean="0"/>
              <a:t>Pomoć </a:t>
            </a:r>
            <a:r>
              <a:rPr lang="hr-HR" sz="1800" dirty="0"/>
              <a:t>pri pretraživanju</a:t>
            </a:r>
            <a:r>
              <a:rPr lang="hr-HR" sz="2400" dirty="0"/>
              <a:t/>
            </a:r>
            <a:br>
              <a:rPr lang="hr-HR" sz="2400" dirty="0"/>
            </a:br>
            <a:endParaRPr lang="hr-HR" sz="2800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492370" y="1539059"/>
            <a:ext cx="5995358" cy="4387288"/>
          </a:xfrm>
        </p:spPr>
        <p:txBody>
          <a:bodyPr>
            <a:noAutofit/>
          </a:bodyPr>
          <a:lstStyle/>
          <a:p>
            <a:pPr marL="342900" indent="-342900" algn="just">
              <a:buAutoNum type="arabicPeriod"/>
            </a:pPr>
            <a:r>
              <a:rPr lang="hr-HR" sz="1800" dirty="0" smtClean="0"/>
              <a:t>korak: </a:t>
            </a:r>
            <a:r>
              <a:rPr lang="hr-HR" sz="1800" dirty="0" smtClean="0">
                <a:solidFill>
                  <a:schemeClr val="tx1"/>
                </a:solidFill>
              </a:rPr>
              <a:t>što preciznije formulirati rečenicu koja 	  	   predstavlja upit;</a:t>
            </a:r>
          </a:p>
          <a:p>
            <a:pPr marL="342900" indent="-342900" algn="just">
              <a:buAutoNum type="arabicPeriod"/>
            </a:pPr>
            <a:endParaRPr lang="hr-HR" sz="1800" dirty="0">
              <a:solidFill>
                <a:schemeClr val="tx1"/>
              </a:solidFill>
            </a:endParaRPr>
          </a:p>
          <a:p>
            <a:pPr algn="just"/>
            <a:r>
              <a:rPr lang="hr-HR" sz="1800" dirty="0" smtClean="0"/>
              <a:t>2. korak</a:t>
            </a:r>
            <a:r>
              <a:rPr lang="hr-HR" sz="1800" dirty="0"/>
              <a:t>: </a:t>
            </a:r>
            <a:r>
              <a:rPr lang="hr-HR" sz="1800" dirty="0">
                <a:solidFill>
                  <a:schemeClr val="tx1"/>
                </a:solidFill>
              </a:rPr>
              <a:t>raščlaniti pitanja na samostalne nezavisne </a:t>
            </a:r>
            <a:r>
              <a:rPr lang="hr-HR" sz="1800" dirty="0" smtClean="0">
                <a:solidFill>
                  <a:schemeClr val="tx1"/>
                </a:solidFill>
              </a:rPr>
              <a:t>	  	pojmove;</a:t>
            </a:r>
          </a:p>
          <a:p>
            <a:pPr algn="just"/>
            <a:endParaRPr lang="hr-HR" sz="1800" dirty="0">
              <a:solidFill>
                <a:schemeClr val="tx1"/>
              </a:solidFill>
            </a:endParaRPr>
          </a:p>
          <a:p>
            <a:pPr algn="just"/>
            <a:r>
              <a:rPr lang="hr-HR" sz="1800" dirty="0"/>
              <a:t>3</a:t>
            </a:r>
            <a:r>
              <a:rPr lang="hr-HR" sz="1800" dirty="0" smtClean="0"/>
              <a:t>. korak</a:t>
            </a:r>
            <a:r>
              <a:rPr lang="hr-HR" sz="1800" dirty="0"/>
              <a:t>: </a:t>
            </a:r>
            <a:r>
              <a:rPr lang="hr-HR" sz="1800" dirty="0">
                <a:solidFill>
                  <a:schemeClr val="tx1"/>
                </a:solidFill>
              </a:rPr>
              <a:t>svaki od pojmova raščlaniti na </a:t>
            </a:r>
            <a:r>
              <a:rPr lang="hr-HR" sz="1800" dirty="0" smtClean="0">
                <a:solidFill>
                  <a:schemeClr val="tx1"/>
                </a:solidFill>
              </a:rPr>
              <a:t>srodne 		pojmove</a:t>
            </a:r>
            <a:r>
              <a:rPr lang="hr-HR" sz="1800" dirty="0">
                <a:solidFill>
                  <a:schemeClr val="tx1"/>
                </a:solidFill>
              </a:rPr>
              <a:t>, uzimajući u obzir sinonime, različitu </a:t>
            </a:r>
            <a:r>
              <a:rPr lang="hr-HR" sz="1800" dirty="0" smtClean="0">
                <a:solidFill>
                  <a:schemeClr val="tx1"/>
                </a:solidFill>
              </a:rPr>
              <a:t>	terminologiju </a:t>
            </a:r>
            <a:r>
              <a:rPr lang="hr-HR" sz="1800" dirty="0">
                <a:solidFill>
                  <a:schemeClr val="tx1"/>
                </a:solidFill>
              </a:rPr>
              <a:t>i sl</a:t>
            </a:r>
            <a:r>
              <a:rPr lang="hr-HR" sz="1800" dirty="0" smtClean="0">
                <a:solidFill>
                  <a:schemeClr val="tx1"/>
                </a:solidFill>
              </a:rPr>
              <a:t>.;</a:t>
            </a:r>
          </a:p>
          <a:p>
            <a:pPr algn="just"/>
            <a:endParaRPr lang="hr-HR" sz="1800" dirty="0">
              <a:solidFill>
                <a:schemeClr val="tx1"/>
              </a:solidFill>
            </a:endParaRPr>
          </a:p>
          <a:p>
            <a:pPr algn="just"/>
            <a:r>
              <a:rPr lang="hr-HR" sz="1800" dirty="0"/>
              <a:t>4</a:t>
            </a:r>
            <a:r>
              <a:rPr lang="hr-HR" sz="1800" dirty="0" smtClean="0"/>
              <a:t>. korak</a:t>
            </a:r>
            <a:r>
              <a:rPr lang="hr-HR" sz="1800" dirty="0"/>
              <a:t>: </a:t>
            </a:r>
            <a:r>
              <a:rPr lang="hr-HR" sz="1800" dirty="0">
                <a:solidFill>
                  <a:schemeClr val="tx1"/>
                </a:solidFill>
              </a:rPr>
              <a:t>kombinirati pojmove uz pomoć Booleovih </a:t>
            </a:r>
            <a:r>
              <a:rPr lang="hr-HR" sz="1800" dirty="0" smtClean="0">
                <a:solidFill>
                  <a:schemeClr val="tx1"/>
                </a:solidFill>
              </a:rPr>
              <a:t>		operatora</a:t>
            </a:r>
            <a:endParaRPr lang="hr-HR" sz="1800" dirty="0"/>
          </a:p>
          <a:p>
            <a:pPr algn="just"/>
            <a:endParaRPr lang="hr-HR" sz="1800" dirty="0"/>
          </a:p>
        </p:txBody>
      </p:sp>
      <p:sp>
        <p:nvSpPr>
          <p:cNvPr id="7" name="Naslov 1"/>
          <p:cNvSpPr txBox="1">
            <a:spLocks/>
          </p:cNvSpPr>
          <p:nvPr/>
        </p:nvSpPr>
        <p:spPr>
          <a:xfrm>
            <a:off x="8698070" y="2717320"/>
            <a:ext cx="3301273" cy="5311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2400" dirty="0"/>
              <a:t>Koraci u oblikovanju upita za </a:t>
            </a:r>
            <a:r>
              <a:rPr lang="pl-PL" sz="2400" dirty="0" smtClean="0"/>
              <a:t>pretraživanje</a:t>
            </a:r>
            <a:endParaRPr lang="pl-PL" sz="2400" dirty="0"/>
          </a:p>
        </p:txBody>
      </p:sp>
      <p:pic>
        <p:nvPicPr>
          <p:cNvPr id="27" name="Slika 26" descr="logo PTF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36702" y="142249"/>
            <a:ext cx="934050" cy="51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87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6932" y="107400"/>
            <a:ext cx="3499679" cy="792768"/>
          </a:xfrm>
        </p:spPr>
        <p:txBody>
          <a:bodyPr>
            <a:normAutofit/>
          </a:bodyPr>
          <a:lstStyle/>
          <a:p>
            <a:r>
              <a:rPr lang="hr-HR" sz="1800" dirty="0" smtClean="0"/>
              <a:t>Pomoć </a:t>
            </a:r>
            <a:r>
              <a:rPr lang="hr-HR" sz="1800" dirty="0"/>
              <a:t>pri pretraživanju</a:t>
            </a:r>
            <a:r>
              <a:rPr lang="hr-HR" sz="2400" dirty="0"/>
              <a:t/>
            </a:r>
            <a:br>
              <a:rPr lang="hr-HR" sz="2400" dirty="0"/>
            </a:br>
            <a:endParaRPr lang="hr-HR" sz="2800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531524" y="1440611"/>
            <a:ext cx="3289540" cy="3581619"/>
          </a:xfrm>
        </p:spPr>
        <p:txBody>
          <a:bodyPr>
            <a:noAutofit/>
          </a:bodyPr>
          <a:lstStyle/>
          <a:p>
            <a:pPr algn="just"/>
            <a:r>
              <a:rPr lang="hr-HR" sz="1800" dirty="0" smtClean="0"/>
              <a:t>su naredbe </a:t>
            </a:r>
            <a:r>
              <a:rPr lang="hr-HR" sz="1800" dirty="0"/>
              <a:t>koje se mogu koristiti u gotovo svakoj tražilici, bazi podataka ili online katalogu</a:t>
            </a:r>
            <a:r>
              <a:rPr lang="hr-HR" sz="1800" dirty="0" smtClean="0"/>
              <a:t>.</a:t>
            </a:r>
          </a:p>
          <a:p>
            <a:pPr algn="just"/>
            <a:r>
              <a:rPr lang="hr-HR" sz="1800" dirty="0" smtClean="0"/>
              <a:t> </a:t>
            </a:r>
            <a:r>
              <a:rPr lang="hr-HR" sz="1800" dirty="0"/>
              <a:t>Najpopularnije Booleove naredbe su AND, OR i NOT. Ostale naredbe uključuju zagrade, skraćivanje i </a:t>
            </a:r>
            <a:r>
              <a:rPr lang="hr-HR" sz="1800" dirty="0" smtClean="0"/>
              <a:t>izraze, a koriste </a:t>
            </a:r>
            <a:r>
              <a:rPr lang="hr-HR" sz="1800" dirty="0"/>
              <a:t>se za povezivanje riječi i izraza unutar upita za pretraživanje. </a:t>
            </a:r>
          </a:p>
          <a:p>
            <a:pPr algn="just"/>
            <a:endParaRPr lang="hr-HR" sz="1800" dirty="0"/>
          </a:p>
        </p:txBody>
      </p:sp>
      <p:sp>
        <p:nvSpPr>
          <p:cNvPr id="7" name="Naslov 1"/>
          <p:cNvSpPr txBox="1">
            <a:spLocks/>
          </p:cNvSpPr>
          <p:nvPr/>
        </p:nvSpPr>
        <p:spPr>
          <a:xfrm>
            <a:off x="1009059" y="5759570"/>
            <a:ext cx="7167688" cy="9566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400" dirty="0"/>
              <a:t>Napomena: Booleovi operatori uvijek se moraju </a:t>
            </a:r>
            <a:r>
              <a:rPr lang="hr-HR" sz="2400" dirty="0" smtClean="0"/>
              <a:t>pisati </a:t>
            </a:r>
            <a:r>
              <a:rPr lang="hr-HR" sz="2400" dirty="0"/>
              <a:t>VELIKIM SLOVIMA</a:t>
            </a:r>
          </a:p>
        </p:txBody>
      </p:sp>
      <p:sp>
        <p:nvSpPr>
          <p:cNvPr id="26" name="Naslov 1"/>
          <p:cNvSpPr txBox="1">
            <a:spLocks/>
          </p:cNvSpPr>
          <p:nvPr/>
        </p:nvSpPr>
        <p:spPr>
          <a:xfrm>
            <a:off x="2492803" y="2537101"/>
            <a:ext cx="3499679" cy="7927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800" dirty="0" smtClean="0"/>
              <a:t>Booleovi operatori </a:t>
            </a:r>
            <a:endParaRPr lang="hr-HR" sz="2800" dirty="0"/>
          </a:p>
        </p:txBody>
      </p:sp>
      <p:pic>
        <p:nvPicPr>
          <p:cNvPr id="27" name="Slika 26" descr="logo PTF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36702" y="142249"/>
            <a:ext cx="934050" cy="51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1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6932" y="107400"/>
            <a:ext cx="3499679" cy="792768"/>
          </a:xfrm>
        </p:spPr>
        <p:txBody>
          <a:bodyPr>
            <a:normAutofit/>
          </a:bodyPr>
          <a:lstStyle/>
          <a:p>
            <a:r>
              <a:rPr lang="hr-HR" sz="1800" dirty="0" smtClean="0"/>
              <a:t>Pomoć </a:t>
            </a:r>
            <a:r>
              <a:rPr lang="hr-HR" sz="1800" dirty="0"/>
              <a:t>pri pretraživanju</a:t>
            </a:r>
            <a:r>
              <a:rPr lang="hr-HR" sz="2400" dirty="0"/>
              <a:t/>
            </a:r>
            <a:br>
              <a:rPr lang="hr-HR" sz="2400" dirty="0"/>
            </a:br>
            <a:r>
              <a:rPr lang="hr-HR" sz="2800" dirty="0"/>
              <a:t>Booleovi operatori </a:t>
            </a:r>
          </a:p>
        </p:txBody>
      </p:sp>
      <p:sp>
        <p:nvSpPr>
          <p:cNvPr id="5" name="Rezervirano mjesto teksta 3"/>
          <p:cNvSpPr txBox="1">
            <a:spLocks/>
          </p:cNvSpPr>
          <p:nvPr/>
        </p:nvSpPr>
        <p:spPr>
          <a:xfrm>
            <a:off x="8397061" y="887660"/>
            <a:ext cx="3714425" cy="9756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r-HR" dirty="0" smtClean="0"/>
              <a:t>Operator „</a:t>
            </a:r>
            <a:r>
              <a:rPr lang="hr-HR" sz="1700" b="1" dirty="0" smtClean="0"/>
              <a:t>AND</a:t>
            </a:r>
            <a:r>
              <a:rPr lang="hr-HR" dirty="0" smtClean="0"/>
              <a:t>” povezuje </a:t>
            </a:r>
            <a:r>
              <a:rPr lang="hr-HR" dirty="0"/>
              <a:t>riječi i </a:t>
            </a:r>
            <a:r>
              <a:rPr lang="hr-HR" dirty="0" smtClean="0"/>
              <a:t>pojmove. To je zadani operator koji se koristi i kada nije upisan  (ukoliko pojam koji se sastoji od više riječi nije omeđen navodnicima) </a:t>
            </a:r>
            <a:r>
              <a:rPr lang="hr-HR" dirty="0"/>
              <a:t>te sužava </a:t>
            </a:r>
            <a:r>
              <a:rPr lang="hr-HR" dirty="0" smtClean="0"/>
              <a:t>pretragu.</a:t>
            </a:r>
            <a:endParaRPr lang="hr-HR" dirty="0"/>
          </a:p>
        </p:txBody>
      </p:sp>
      <p:sp>
        <p:nvSpPr>
          <p:cNvPr id="6" name="Rezervirano mjesto teksta 3"/>
          <p:cNvSpPr txBox="1">
            <a:spLocks/>
          </p:cNvSpPr>
          <p:nvPr/>
        </p:nvSpPr>
        <p:spPr>
          <a:xfrm>
            <a:off x="8482982" y="1919809"/>
            <a:ext cx="3533613" cy="7112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r-HR" dirty="0"/>
              <a:t>Znak </a:t>
            </a:r>
            <a:r>
              <a:rPr lang="hr-HR" dirty="0" smtClean="0"/>
              <a:t>„</a:t>
            </a:r>
            <a:r>
              <a:rPr lang="hr-HR" sz="1600" b="1" dirty="0" smtClean="0"/>
              <a:t>+</a:t>
            </a:r>
            <a:r>
              <a:rPr lang="hr-HR" dirty="0" smtClean="0"/>
              <a:t>” se stavlja u pretraživanje ispred riječi koja mora biti obuhvaćena u pretraživanje.</a:t>
            </a:r>
            <a:endParaRPr lang="hr-HR" dirty="0"/>
          </a:p>
        </p:txBody>
      </p:sp>
      <p:sp>
        <p:nvSpPr>
          <p:cNvPr id="7" name="Naslov 1"/>
          <p:cNvSpPr txBox="1">
            <a:spLocks/>
          </p:cNvSpPr>
          <p:nvPr/>
        </p:nvSpPr>
        <p:spPr>
          <a:xfrm>
            <a:off x="1009059" y="5759570"/>
            <a:ext cx="7167688" cy="9566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400" dirty="0"/>
              <a:t>Napomena: Booleovi operatori uvijek se moraju </a:t>
            </a:r>
            <a:r>
              <a:rPr lang="hr-HR" sz="2400" dirty="0" smtClean="0"/>
              <a:t>pisati </a:t>
            </a:r>
            <a:r>
              <a:rPr lang="hr-HR" sz="2400" dirty="0"/>
              <a:t>VELIKIM SLOVIMA</a:t>
            </a:r>
          </a:p>
        </p:txBody>
      </p:sp>
      <p:sp>
        <p:nvSpPr>
          <p:cNvPr id="8" name="Rezervirano mjesto teksta 3"/>
          <p:cNvSpPr txBox="1">
            <a:spLocks/>
          </p:cNvSpPr>
          <p:nvPr/>
        </p:nvSpPr>
        <p:spPr>
          <a:xfrm>
            <a:off x="581479" y="1028413"/>
            <a:ext cx="1721544" cy="975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r-HR" sz="5400" dirty="0"/>
              <a:t>AND</a:t>
            </a:r>
          </a:p>
        </p:txBody>
      </p:sp>
      <p:sp>
        <p:nvSpPr>
          <p:cNvPr id="9" name="Rezervirano mjesto teksta 3"/>
          <p:cNvSpPr txBox="1">
            <a:spLocks/>
          </p:cNvSpPr>
          <p:nvPr/>
        </p:nvSpPr>
        <p:spPr>
          <a:xfrm>
            <a:off x="1831100" y="1919809"/>
            <a:ext cx="1721544" cy="975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r-HR" sz="5400" dirty="0" smtClean="0"/>
              <a:t>+</a:t>
            </a:r>
            <a:endParaRPr lang="hr-HR" sz="5400" dirty="0"/>
          </a:p>
        </p:txBody>
      </p:sp>
      <p:sp>
        <p:nvSpPr>
          <p:cNvPr id="10" name="Rezervirano mjesto teksta 3"/>
          <p:cNvSpPr txBox="1">
            <a:spLocks/>
          </p:cNvSpPr>
          <p:nvPr/>
        </p:nvSpPr>
        <p:spPr>
          <a:xfrm>
            <a:off x="2460168" y="2704381"/>
            <a:ext cx="1721544" cy="975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5400" dirty="0"/>
              <a:t>OR</a:t>
            </a:r>
          </a:p>
        </p:txBody>
      </p:sp>
      <p:sp>
        <p:nvSpPr>
          <p:cNvPr id="11" name="Rezervirano mjesto teksta 3"/>
          <p:cNvSpPr txBox="1">
            <a:spLocks/>
          </p:cNvSpPr>
          <p:nvPr/>
        </p:nvSpPr>
        <p:spPr>
          <a:xfrm>
            <a:off x="3511152" y="3764281"/>
            <a:ext cx="1721544" cy="975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5400" dirty="0"/>
              <a:t>NOT</a:t>
            </a:r>
          </a:p>
        </p:txBody>
      </p:sp>
      <p:sp>
        <p:nvSpPr>
          <p:cNvPr id="12" name="Rezervirano mjesto teksta 3"/>
          <p:cNvSpPr txBox="1">
            <a:spLocks/>
          </p:cNvSpPr>
          <p:nvPr/>
        </p:nvSpPr>
        <p:spPr>
          <a:xfrm>
            <a:off x="5494998" y="4567400"/>
            <a:ext cx="1721544" cy="9756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8000" dirty="0" smtClean="0"/>
              <a:t>-</a:t>
            </a:r>
            <a:endParaRPr lang="hr-HR" sz="8000" dirty="0"/>
          </a:p>
        </p:txBody>
      </p:sp>
      <p:sp>
        <p:nvSpPr>
          <p:cNvPr id="14" name="Rezervirano mjesto teksta 3"/>
          <p:cNvSpPr txBox="1">
            <a:spLocks/>
          </p:cNvSpPr>
          <p:nvPr/>
        </p:nvSpPr>
        <p:spPr>
          <a:xfrm>
            <a:off x="8397061" y="2895457"/>
            <a:ext cx="3714425" cy="784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r-HR" dirty="0"/>
              <a:t>Operator </a:t>
            </a:r>
            <a:r>
              <a:rPr lang="hr-HR" dirty="0" smtClean="0"/>
              <a:t>„</a:t>
            </a:r>
            <a:r>
              <a:rPr lang="hr-HR" sz="1600" b="1" dirty="0" smtClean="0"/>
              <a:t>OR</a:t>
            </a:r>
            <a:r>
              <a:rPr lang="hr-HR" dirty="0" smtClean="0"/>
              <a:t>” se koristi kada se žele pronaći rezultati u kojima su pojmovi iz postavljenog </a:t>
            </a:r>
            <a:r>
              <a:rPr lang="hr-HR" dirty="0"/>
              <a:t>upita.</a:t>
            </a:r>
          </a:p>
        </p:txBody>
      </p:sp>
      <p:sp>
        <p:nvSpPr>
          <p:cNvPr id="15" name="Rezervirano mjesto teksta 3"/>
          <p:cNvSpPr txBox="1">
            <a:spLocks/>
          </p:cNvSpPr>
          <p:nvPr/>
        </p:nvSpPr>
        <p:spPr>
          <a:xfrm>
            <a:off x="8397060" y="3764281"/>
            <a:ext cx="3714425" cy="975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r-HR" dirty="0"/>
              <a:t>Operator </a:t>
            </a:r>
            <a:r>
              <a:rPr lang="hr-HR" dirty="0" smtClean="0"/>
              <a:t>„</a:t>
            </a:r>
            <a:r>
              <a:rPr lang="hr-HR" sz="1600" b="1" dirty="0" smtClean="0"/>
              <a:t>NOT</a:t>
            </a:r>
            <a:r>
              <a:rPr lang="hr-HR" dirty="0" smtClean="0"/>
              <a:t>” se koristi kada se iz </a:t>
            </a:r>
            <a:r>
              <a:rPr lang="hr-HR" dirty="0"/>
              <a:t>rezultata pretraživanja </a:t>
            </a:r>
            <a:r>
              <a:rPr lang="hr-HR" dirty="0" smtClean="0"/>
              <a:t>izuzimaju svi zapisi </a:t>
            </a:r>
            <a:r>
              <a:rPr lang="hr-HR" dirty="0"/>
              <a:t>koji sadrže pojam nakon upisanog operatora NOT.</a:t>
            </a:r>
          </a:p>
        </p:txBody>
      </p:sp>
      <p:sp>
        <p:nvSpPr>
          <p:cNvPr id="16" name="Rezervirano mjesto teksta 3"/>
          <p:cNvSpPr txBox="1">
            <a:spLocks/>
          </p:cNvSpPr>
          <p:nvPr/>
        </p:nvSpPr>
        <p:spPr>
          <a:xfrm>
            <a:off x="8477573" y="4846753"/>
            <a:ext cx="3633911" cy="975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r-HR" dirty="0"/>
              <a:t>Znak </a:t>
            </a:r>
            <a:r>
              <a:rPr lang="hr-HR" dirty="0" smtClean="0"/>
              <a:t>„</a:t>
            </a:r>
            <a:r>
              <a:rPr lang="hr-HR" sz="1800" b="1" dirty="0" smtClean="0"/>
              <a:t>-</a:t>
            </a:r>
            <a:r>
              <a:rPr lang="hr-HR" dirty="0" smtClean="0"/>
              <a:t>” </a:t>
            </a:r>
            <a:r>
              <a:rPr lang="hr-HR" dirty="0"/>
              <a:t>se stavlja u pretraživanje ispred riječi </a:t>
            </a:r>
            <a:r>
              <a:rPr lang="hr-HR" dirty="0" smtClean="0"/>
              <a:t>koju ne želite obuhvatiti </a:t>
            </a:r>
            <a:r>
              <a:rPr lang="hr-HR" dirty="0"/>
              <a:t>u </a:t>
            </a:r>
            <a:r>
              <a:rPr lang="hr-HR" dirty="0" smtClean="0"/>
              <a:t>rezultatima </a:t>
            </a:r>
            <a:r>
              <a:rPr lang="hr-HR" dirty="0"/>
              <a:t>pretraživanja.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7" name="Slika 16" descr="logo PTF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36702" y="142249"/>
            <a:ext cx="934050" cy="51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6932" y="107400"/>
            <a:ext cx="7167688" cy="792768"/>
          </a:xfrm>
        </p:spPr>
        <p:txBody>
          <a:bodyPr>
            <a:normAutofit/>
          </a:bodyPr>
          <a:lstStyle/>
          <a:p>
            <a:r>
              <a:rPr lang="hr-HR" sz="1800" dirty="0" smtClean="0"/>
              <a:t>Pomoć </a:t>
            </a:r>
            <a:r>
              <a:rPr lang="hr-HR" sz="1800" dirty="0"/>
              <a:t>pri pretraživanju</a:t>
            </a:r>
            <a:r>
              <a:rPr lang="hr-HR" sz="2400" dirty="0"/>
              <a:t/>
            </a:r>
            <a:br>
              <a:rPr lang="hr-HR" sz="2400" dirty="0"/>
            </a:br>
            <a:r>
              <a:rPr lang="hr-HR" sz="2800" dirty="0" smtClean="0"/>
              <a:t>ostali znakovi </a:t>
            </a:r>
            <a:endParaRPr lang="hr-HR" sz="2800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3725631" y="477041"/>
            <a:ext cx="3490911" cy="423127"/>
          </a:xfrm>
        </p:spPr>
        <p:txBody>
          <a:bodyPr>
            <a:noAutofit/>
          </a:bodyPr>
          <a:lstStyle/>
          <a:p>
            <a:pPr algn="just"/>
            <a:r>
              <a:rPr lang="hr-HR" sz="1800" dirty="0" smtClean="0"/>
              <a:t>unutar </a:t>
            </a:r>
            <a:r>
              <a:rPr lang="hr-HR" sz="1800" dirty="0"/>
              <a:t>upita za pretraživanje. </a:t>
            </a:r>
          </a:p>
          <a:p>
            <a:pPr algn="just"/>
            <a:endParaRPr lang="hr-HR" sz="1800" dirty="0"/>
          </a:p>
        </p:txBody>
      </p:sp>
      <p:sp>
        <p:nvSpPr>
          <p:cNvPr id="5" name="Rezervirano mjesto teksta 3"/>
          <p:cNvSpPr txBox="1">
            <a:spLocks/>
          </p:cNvSpPr>
          <p:nvPr/>
        </p:nvSpPr>
        <p:spPr>
          <a:xfrm>
            <a:off x="8397061" y="887660"/>
            <a:ext cx="3714425" cy="975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r-HR" dirty="0" smtClean="0"/>
              <a:t>Znak „</a:t>
            </a:r>
            <a:r>
              <a:rPr lang="hr-HR" sz="2600" dirty="0" smtClean="0"/>
              <a:t>?</a:t>
            </a:r>
            <a:r>
              <a:rPr lang="hr-HR" dirty="0" smtClean="0"/>
              <a:t>” koristi se kada niste sigurni kako se točno piše riječ ali mijenja</a:t>
            </a:r>
            <a:r>
              <a:rPr lang="pl-PL" dirty="0" smtClean="0"/>
              <a:t> </a:t>
            </a:r>
            <a:r>
              <a:rPr lang="pl-PL" dirty="0"/>
              <a:t>samo </a:t>
            </a:r>
            <a:r>
              <a:rPr lang="pl-PL" dirty="0" smtClean="0"/>
              <a:t>jedno slovo </a:t>
            </a:r>
            <a:r>
              <a:rPr lang="pl-PL" dirty="0"/>
              <a:t>u </a:t>
            </a:r>
            <a:r>
              <a:rPr lang="pl-PL" dirty="0" smtClean="0"/>
              <a:t>riječi.</a:t>
            </a:r>
            <a:endParaRPr lang="hr-HR" dirty="0"/>
          </a:p>
        </p:txBody>
      </p:sp>
      <p:sp>
        <p:nvSpPr>
          <p:cNvPr id="6" name="Rezervirano mjesto teksta 3"/>
          <p:cNvSpPr txBox="1">
            <a:spLocks/>
          </p:cNvSpPr>
          <p:nvPr/>
        </p:nvSpPr>
        <p:spPr>
          <a:xfrm>
            <a:off x="8392575" y="2631057"/>
            <a:ext cx="3533613" cy="71124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r-HR" dirty="0" smtClean="0"/>
              <a:t>Simbol „</a:t>
            </a:r>
            <a:r>
              <a:rPr lang="hr-HR" sz="3200" b="1" dirty="0" smtClean="0"/>
              <a:t>*</a:t>
            </a:r>
            <a:r>
              <a:rPr lang="hr-HR" dirty="0" smtClean="0"/>
              <a:t>” se koristi za </a:t>
            </a:r>
            <a:r>
              <a:rPr lang="hr-HR" dirty="0"/>
              <a:t>zamjenu više </a:t>
            </a:r>
            <a:r>
              <a:rPr lang="hr-HR" dirty="0" smtClean="0"/>
              <a:t>slova, a može biti i unutar pojma kojim se postavlja upit.</a:t>
            </a:r>
            <a:endParaRPr lang="hr-HR" dirty="0"/>
          </a:p>
        </p:txBody>
      </p:sp>
      <p:sp>
        <p:nvSpPr>
          <p:cNvPr id="8" name="Rezervirano mjesto teksta 3"/>
          <p:cNvSpPr txBox="1">
            <a:spLocks/>
          </p:cNvSpPr>
          <p:nvPr/>
        </p:nvSpPr>
        <p:spPr>
          <a:xfrm>
            <a:off x="1219834" y="1299785"/>
            <a:ext cx="1721544" cy="975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r-HR" sz="5400" dirty="0" smtClean="0"/>
              <a:t>?</a:t>
            </a:r>
            <a:endParaRPr lang="hr-HR" sz="5400" dirty="0"/>
          </a:p>
        </p:txBody>
      </p:sp>
      <p:sp>
        <p:nvSpPr>
          <p:cNvPr id="9" name="Rezervirano mjesto teksta 3"/>
          <p:cNvSpPr txBox="1">
            <a:spLocks/>
          </p:cNvSpPr>
          <p:nvPr/>
        </p:nvSpPr>
        <p:spPr>
          <a:xfrm>
            <a:off x="2509007" y="2631057"/>
            <a:ext cx="1721544" cy="975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r-HR" sz="5400" dirty="0" smtClean="0"/>
              <a:t>*</a:t>
            </a:r>
            <a:endParaRPr lang="hr-HR" sz="5400" dirty="0"/>
          </a:p>
        </p:txBody>
      </p:sp>
      <p:sp>
        <p:nvSpPr>
          <p:cNvPr id="10" name="Rezervirano mjesto teksta 3"/>
          <p:cNvSpPr txBox="1">
            <a:spLocks/>
          </p:cNvSpPr>
          <p:nvPr/>
        </p:nvSpPr>
        <p:spPr>
          <a:xfrm>
            <a:off x="2509007" y="4318815"/>
            <a:ext cx="2603538" cy="58228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5400" dirty="0" smtClean="0"/>
              <a:t>„navodnici”</a:t>
            </a:r>
            <a:endParaRPr lang="hr-HR" sz="5400" dirty="0"/>
          </a:p>
        </p:txBody>
      </p:sp>
      <p:sp>
        <p:nvSpPr>
          <p:cNvPr id="14" name="Rezervirano mjesto teksta 3"/>
          <p:cNvSpPr txBox="1">
            <a:spLocks/>
          </p:cNvSpPr>
          <p:nvPr/>
        </p:nvSpPr>
        <p:spPr>
          <a:xfrm>
            <a:off x="8392575" y="4217670"/>
            <a:ext cx="3714425" cy="78457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r-HR" dirty="0" smtClean="0"/>
              <a:t>Znak „navodnika” se koristi kada se u pretraživanju koriste pojmovi koji se sastoje od više riječi, kako bi se dobili rezultati u kojima se nalaze točni rezultati iz postavljenog </a:t>
            </a:r>
            <a:r>
              <a:rPr lang="hr-HR" dirty="0"/>
              <a:t>upita.</a:t>
            </a:r>
          </a:p>
        </p:txBody>
      </p:sp>
      <p:pic>
        <p:nvPicPr>
          <p:cNvPr id="11" name="Slika 10" descr="logo PTF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36702" y="142249"/>
            <a:ext cx="934050" cy="51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19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sta drva">
  <a:themeElements>
    <a:clrScheme name="Vrsta drv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Vrsta drv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sta drv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TM03090434[[fn=Vrsta drva]]</Template>
  <TotalTime>900</TotalTime>
  <Words>1514</Words>
  <Application>Microsoft Office PowerPoint</Application>
  <PresentationFormat>Široki zaslon</PresentationFormat>
  <Paragraphs>197</Paragraphs>
  <Slides>20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10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31" baseType="lpstr">
      <vt:lpstr>Arial</vt:lpstr>
      <vt:lpstr>Calibri</vt:lpstr>
      <vt:lpstr>Courier New</vt:lpstr>
      <vt:lpstr>Lucida Grande</vt:lpstr>
      <vt:lpstr>Roboto</vt:lpstr>
      <vt:lpstr>Rockwell</vt:lpstr>
      <vt:lpstr>Rockwell Condensed</vt:lpstr>
      <vt:lpstr>Times New Roman</vt:lpstr>
      <vt:lpstr>Wingdings</vt:lpstr>
      <vt:lpstr>Wingdings 3</vt:lpstr>
      <vt:lpstr>Vrsta drva</vt:lpstr>
      <vt:lpstr>Ponešto iz knjižnice  pretraživanje RELEVANTNIH IZVORA ZNANSTVENIH PODATAKA</vt:lpstr>
      <vt:lpstr>PowerPoint prezentacija</vt:lpstr>
      <vt:lpstr>Možda niste znali:</vt:lpstr>
      <vt:lpstr>Možda niste znali:</vt:lpstr>
      <vt:lpstr>podsjetnik:</vt:lpstr>
      <vt:lpstr>Pomoć pri pretraživanju </vt:lpstr>
      <vt:lpstr>Pomoć pri pretraživanju </vt:lpstr>
      <vt:lpstr>Pomoć pri pretraživanju Booleovi operatori </vt:lpstr>
      <vt:lpstr>Pomoć pri pretraživanju ostali znakovi </vt:lpstr>
      <vt:lpstr>Možda niste znali:</vt:lpstr>
      <vt:lpstr>RELEVANTNI IZVORI INFORMACIJA</vt:lpstr>
      <vt:lpstr>PowerPoint prezentacija</vt:lpstr>
      <vt:lpstr>primjer</vt:lpstr>
      <vt:lpstr>1. Zadatak: </vt:lpstr>
      <vt:lpstr>2. zadatak:</vt:lpstr>
      <vt:lpstr>3. zadatak: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knjige, udžbenici, referentna zbirka i pretraživanje e-kataloga knjižnice</dc:title>
  <dc:creator>Recenzent</dc:creator>
  <cp:lastModifiedBy>sandaH</cp:lastModifiedBy>
  <cp:revision>152</cp:revision>
  <dcterms:created xsi:type="dcterms:W3CDTF">2017-12-13T10:07:44Z</dcterms:created>
  <dcterms:modified xsi:type="dcterms:W3CDTF">2021-11-05T13:40:45Z</dcterms:modified>
</cp:coreProperties>
</file>