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0" r:id="rId5"/>
    <p:sldId id="262" r:id="rId6"/>
    <p:sldId id="274" r:id="rId7"/>
    <p:sldId id="269" r:id="rId8"/>
    <p:sldId id="273" r:id="rId9"/>
    <p:sldId id="267" r:id="rId10"/>
    <p:sldId id="268" r:id="rId11"/>
    <p:sldId id="277" r:id="rId12"/>
    <p:sldId id="278" r:id="rId13"/>
    <p:sldId id="272" r:id="rId14"/>
    <p:sldId id="280" r:id="rId15"/>
    <p:sldId id="281" r:id="rId16"/>
    <p:sldId id="279" r:id="rId17"/>
    <p:sldId id="283" r:id="rId18"/>
    <p:sldId id="271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2400"/>
    <a:srgbClr val="A53010"/>
    <a:srgbClr val="C39484"/>
    <a:srgbClr val="28166F"/>
    <a:srgbClr val="766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24.5.2024.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627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24.5.2024.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541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24.5.2024.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207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24.5.2024.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89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AB4AC6B-28D2-43A9-AC89-BC96FC84D75F}" type="datetimeFigureOut">
              <a:rPr lang="hr-HR" smtClean="0"/>
              <a:t>24.5.2024.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999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24.5.2024.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442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24.5.2024.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27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24.5.2024.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191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24.5.2024.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549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24.5.2024.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36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24.5.2024.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985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AB4AC6B-28D2-43A9-AC89-BC96FC84D75F}" type="datetimeFigureOut">
              <a:rPr lang="hr-HR" smtClean="0"/>
              <a:t>24.5.2024.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555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hyperlink" Target="https://www.mendeley.com/?interaction_required=true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tfos.unios.hr/index.php/knjiznica/o-knjiznici/38-zaposlenici/nastavno-osoblje/2598-sanda-hasenay" TargetMode="External"/><Relationship Id="rId3" Type="http://schemas.openxmlformats.org/officeDocument/2006/relationships/hyperlink" Target="https://www.facebook.com/knjiznica.prehrambenotehnoloskogfakultetaosijek" TargetMode="External"/><Relationship Id="rId7" Type="http://schemas.openxmlformats.org/officeDocument/2006/relationships/hyperlink" Target="http://www.ptfos.unios.hr/index.php/http:/www.ptfos.unios.hr/index.php/o-fakultetu/zaposlenici#tab-1570740780021/o-knjiznici/38-zaposlenici/nastavno-osoblje/2598-sanda-hasenay" TargetMode="External"/><Relationship Id="rId2" Type="http://schemas.openxmlformats.org/officeDocument/2006/relationships/hyperlink" Target="mailto:knjiznica@ptfos.hr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ptfos.unios.hr/index.php/o-fakultetu/zaposlenici/knjiznica-2-2/sanda-hasenay-knjiznicarska-savjetnica" TargetMode="External"/><Relationship Id="rId5" Type="http://schemas.openxmlformats.org/officeDocument/2006/relationships/hyperlink" Target="http://www.ptfos.unios.hr/index.php/o-fakultetu/zaposlenici/knjiznica-2-2/ivana-suvak-piric-visa-knjiznicarka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tero.org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161.53.208.100/lb10/search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9cLvHEU_3KE&amp;feature=youtu.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hyperlink" Target="http://www.ptfos.unios.hr/index.php/knjiznica/knjiznica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ptfos.unios.hr/index.php/online-pretrazivanj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repozitorij.ptfos.hr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hyperlink" Target="https://zir.nsk.hr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aze.nsk.hr/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hyperlink" Target="https://hrcak.srce.hr/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324" y="2062088"/>
            <a:ext cx="8632165" cy="1210316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rgbClr val="A53010"/>
                </a:solidFill>
              </a:rPr>
              <a:t>Ponešto iz knjižnice </a:t>
            </a:r>
            <a:br>
              <a:rPr lang="hr-HR" sz="2800" b="1" dirty="0">
                <a:solidFill>
                  <a:srgbClr val="A53010"/>
                </a:solidFill>
              </a:rPr>
            </a:br>
            <a:r>
              <a:rPr lang="hr-HR" sz="2800" b="1" dirty="0">
                <a:solidFill>
                  <a:srgbClr val="A53010"/>
                </a:solidFill>
              </a:rPr>
              <a:t>pretraživanje RELEVANTNIH IZVORA ZNANSTVENIH PODATAKA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680257" y="156536"/>
            <a:ext cx="6124753" cy="1655762"/>
          </a:xfrm>
        </p:spPr>
        <p:txBody>
          <a:bodyPr>
            <a:normAutofit/>
          </a:bodyPr>
          <a:lstStyle/>
          <a:p>
            <a:pPr algn="r"/>
            <a:r>
              <a:rPr lang="hr-HR" sz="2000" dirty="0">
                <a:solidFill>
                  <a:srgbClr val="766F54"/>
                </a:solidFill>
              </a:rPr>
              <a:t>Sveučilište Josipa Jurja Strossmayera u Osijeku</a:t>
            </a:r>
          </a:p>
          <a:p>
            <a:pPr algn="r"/>
            <a:r>
              <a:rPr lang="hr-HR" sz="2000" dirty="0">
                <a:solidFill>
                  <a:srgbClr val="766F54"/>
                </a:solidFill>
              </a:rPr>
              <a:t>Prehrambeno-tehnološki fakultet Osijek</a:t>
            </a:r>
          </a:p>
          <a:p>
            <a:pPr algn="r"/>
            <a:r>
              <a:rPr lang="hr-HR" sz="2000" dirty="0">
                <a:solidFill>
                  <a:srgbClr val="766F54"/>
                </a:solidFill>
              </a:rPr>
              <a:t>KNJIŽNICA</a:t>
            </a: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8475453" y="6426453"/>
            <a:ext cx="3523889" cy="431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solidFill>
                  <a:srgbClr val="766F54"/>
                </a:solidFill>
              </a:rPr>
              <a:t>Osijek, 27. svibnja 2024.</a:t>
            </a: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1594209" y="5636637"/>
            <a:ext cx="4339088" cy="431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solidFill>
                  <a:srgbClr val="766F54"/>
                </a:solidFill>
              </a:rPr>
              <a:t>Sanda Hasenay, dipl. ing.,  </a:t>
            </a:r>
            <a:r>
              <a:rPr lang="hr-HR" dirty="0" err="1">
                <a:solidFill>
                  <a:srgbClr val="766F54"/>
                </a:solidFill>
              </a:rPr>
              <a:t>knjiž</a:t>
            </a:r>
            <a:r>
              <a:rPr lang="hr-HR" dirty="0">
                <a:solidFill>
                  <a:srgbClr val="766F54"/>
                </a:solidFill>
              </a:rPr>
              <a:t>. </a:t>
            </a:r>
            <a:r>
              <a:rPr lang="hr-HR" dirty="0" err="1">
                <a:solidFill>
                  <a:srgbClr val="766F54"/>
                </a:solidFill>
              </a:rPr>
              <a:t>savj</a:t>
            </a:r>
            <a:r>
              <a:rPr lang="hr-HR" dirty="0">
                <a:solidFill>
                  <a:srgbClr val="766F54"/>
                </a:solidFill>
              </a:rPr>
              <a:t>.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712105" y="3269243"/>
            <a:ext cx="8442384" cy="648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>
                <a:solidFill>
                  <a:srgbClr val="A53010"/>
                </a:solidFill>
              </a:rPr>
              <a:t>radionica za studente i sa studentima</a:t>
            </a:r>
          </a:p>
        </p:txBody>
      </p:sp>
      <p:pic>
        <p:nvPicPr>
          <p:cNvPr id="9" name="Slika 8" descr="logo PT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397" y="1501637"/>
            <a:ext cx="1573597" cy="871268"/>
          </a:xfrm>
          <a:prstGeom prst="rect">
            <a:avLst/>
          </a:prstGeom>
        </p:spPr>
      </p:pic>
      <p:pic>
        <p:nvPicPr>
          <p:cNvPr id="10" name="Slika 9" descr="sveučilišt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301397" y="3173398"/>
            <a:ext cx="1162666" cy="8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687663" y="5242545"/>
            <a:ext cx="3200400" cy="587459"/>
          </a:xfrm>
        </p:spPr>
        <p:txBody>
          <a:bodyPr/>
          <a:lstStyle/>
          <a:p>
            <a:pPr algn="just"/>
            <a:r>
              <a:rPr lang="hr-HR" dirty="0" err="1"/>
              <a:t>Scopus</a:t>
            </a:r>
            <a:r>
              <a:rPr lang="hr-HR" dirty="0"/>
              <a:t> je </a:t>
            </a:r>
            <a:r>
              <a:rPr lang="hr-HR" dirty="0" err="1"/>
              <a:t>citatna</a:t>
            </a:r>
            <a:r>
              <a:rPr lang="hr-HR" dirty="0"/>
              <a:t> baza podataka koja indeksira izvore iz cijeloga svijeta.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16673" y="172528"/>
            <a:ext cx="4605644" cy="542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/>
              <a:t>RELEVANTNI IZVORI INFORMACIJA</a:t>
            </a:r>
            <a:endParaRPr lang="hr-HR" sz="2400" dirty="0"/>
          </a:p>
        </p:txBody>
      </p:sp>
      <p:pic>
        <p:nvPicPr>
          <p:cNvPr id="3076" name="Picture 4" descr="Elsev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31" y="4569094"/>
            <a:ext cx="2087962" cy="146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entar za znanstvene informacije Instituta Ruđer Boškovi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21" y="1322923"/>
            <a:ext cx="2803065" cy="148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teksta 3"/>
          <p:cNvSpPr txBox="1">
            <a:spLocks/>
          </p:cNvSpPr>
          <p:nvPr/>
        </p:nvSpPr>
        <p:spPr>
          <a:xfrm>
            <a:off x="8503633" y="1500610"/>
            <a:ext cx="3200400" cy="587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r-HR" dirty="0"/>
          </a:p>
        </p:txBody>
      </p:sp>
      <p:sp>
        <p:nvSpPr>
          <p:cNvPr id="11" name="Rezervirano mjesto teksta 3"/>
          <p:cNvSpPr txBox="1">
            <a:spLocks/>
          </p:cNvSpPr>
          <p:nvPr/>
        </p:nvSpPr>
        <p:spPr>
          <a:xfrm>
            <a:off x="8748048" y="937728"/>
            <a:ext cx="3200400" cy="2254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 err="1"/>
              <a:t>EBSCOhost</a:t>
            </a:r>
            <a:r>
              <a:rPr lang="hr-HR" dirty="0"/>
              <a:t> je platforma putem koje su dostupne EBSCO baze podataka kao i baze drugih izdavača. Platforma uključuje bibliografske baze i baze podataka s cjelovitim tekstom, a mogu se pronaći radovi iz područja prirodnih, tehničkih, društveno-humanističkih, biotehničkih znanosti te biomedicine i zdravstva.</a:t>
            </a:r>
          </a:p>
        </p:txBody>
      </p:sp>
    </p:spTree>
    <p:extLst>
      <p:ext uri="{BB962C8B-B14F-4D97-AF65-F5344CB8AC3E}">
        <p14:creationId xmlns:p14="http://schemas.microsoft.com/office/powerpoint/2010/main" val="324259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>
          <a:xfrm>
            <a:off x="230409" y="115944"/>
            <a:ext cx="6446436" cy="542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Reference </a:t>
            </a:r>
            <a:r>
              <a:rPr lang="hr-HR" sz="2400" dirty="0" err="1"/>
              <a:t>Managament</a:t>
            </a:r>
            <a:r>
              <a:rPr lang="hr-HR" sz="2400" dirty="0"/>
              <a:t> Software</a:t>
            </a:r>
          </a:p>
        </p:txBody>
      </p:sp>
      <p:sp>
        <p:nvSpPr>
          <p:cNvPr id="10" name="Rezervirano mjesto teksta 3"/>
          <p:cNvSpPr txBox="1">
            <a:spLocks/>
          </p:cNvSpPr>
          <p:nvPr/>
        </p:nvSpPr>
        <p:spPr>
          <a:xfrm>
            <a:off x="8503633" y="1500610"/>
            <a:ext cx="3200400" cy="587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r-HR" dirty="0"/>
          </a:p>
        </p:txBody>
      </p:sp>
      <p:sp>
        <p:nvSpPr>
          <p:cNvPr id="8" name="Rezervirano mjesto teksta 3"/>
          <p:cNvSpPr txBox="1">
            <a:spLocks/>
          </p:cNvSpPr>
          <p:nvPr/>
        </p:nvSpPr>
        <p:spPr>
          <a:xfrm>
            <a:off x="1950863" y="658546"/>
            <a:ext cx="5531545" cy="92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b="1" dirty="0"/>
              <a:t>su softveri za znanstvenike i autore koji se koriste za prikupljanje i korištenje referenci</a:t>
            </a:r>
          </a:p>
        </p:txBody>
      </p:sp>
      <p:sp>
        <p:nvSpPr>
          <p:cNvPr id="9" name="Rezervirano mjesto teksta 3"/>
          <p:cNvSpPr txBox="1">
            <a:spLocks/>
          </p:cNvSpPr>
          <p:nvPr/>
        </p:nvSpPr>
        <p:spPr>
          <a:xfrm>
            <a:off x="8785429" y="1162050"/>
            <a:ext cx="3200400" cy="175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Pomažu 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prikupljanju dokumenata;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organiziranju odabranih izvora;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stvaranju bibliografije …</a:t>
            </a:r>
          </a:p>
        </p:txBody>
      </p:sp>
      <p:sp>
        <p:nvSpPr>
          <p:cNvPr id="12" name="Rezervirano mjesto teksta 3"/>
          <p:cNvSpPr txBox="1">
            <a:spLocks/>
          </p:cNvSpPr>
          <p:nvPr/>
        </p:nvSpPr>
        <p:spPr>
          <a:xfrm>
            <a:off x="8868818" y="3123342"/>
            <a:ext cx="3200400" cy="175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Služe za: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upravljanje referencama;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upravljanje citatima; ili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upravljanje bibliografijom </a:t>
            </a:r>
          </a:p>
        </p:txBody>
      </p:sp>
      <p:pic>
        <p:nvPicPr>
          <p:cNvPr id="2050" name="Picture 2" descr="Zotero | St. Francis Xavier Universit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67" y="1330462"/>
            <a:ext cx="55530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Mendeley Logo Vertical.png - Wikipedi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43" y="4001204"/>
            <a:ext cx="2648310" cy="264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Naslov 1"/>
          <p:cNvSpPr txBox="1">
            <a:spLocks/>
          </p:cNvSpPr>
          <p:nvPr/>
        </p:nvSpPr>
        <p:spPr>
          <a:xfrm>
            <a:off x="230409" y="1816768"/>
            <a:ext cx="1282089" cy="542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Zotero</a:t>
            </a:r>
            <a:endParaRPr lang="hr-HR" sz="2400" dirty="0"/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230408" y="4953907"/>
            <a:ext cx="1438659" cy="5426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 err="1"/>
              <a:t>mendeley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864167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31618" t="22307" r="12786" b="10304"/>
          <a:stretch/>
        </p:blipFill>
        <p:spPr>
          <a:xfrm>
            <a:off x="3706009" y="1324071"/>
            <a:ext cx="6582406" cy="4488058"/>
          </a:xfrm>
          <a:prstGeom prst="rect">
            <a:avLst/>
          </a:prstGeom>
        </p:spPr>
      </p:pic>
      <p:sp>
        <p:nvSpPr>
          <p:cNvPr id="3" name="Zaobljeni pravokutni oblačić 2"/>
          <p:cNvSpPr/>
          <p:nvPr/>
        </p:nvSpPr>
        <p:spPr>
          <a:xfrm>
            <a:off x="1063869" y="1301261"/>
            <a:ext cx="2154116" cy="1186962"/>
          </a:xfrm>
          <a:prstGeom prst="wedgeRoundRectCallout">
            <a:avLst>
              <a:gd name="adj1" fmla="val 78759"/>
              <a:gd name="adj2" fmla="val 51389"/>
              <a:gd name="adj3" fmla="val 16667"/>
            </a:avLst>
          </a:prstGeom>
          <a:solidFill>
            <a:srgbClr val="AB2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prozor aplikacije za otvaranje direktorija u koje se spremaju reference i sami radovi</a:t>
            </a:r>
          </a:p>
        </p:txBody>
      </p:sp>
      <p:sp>
        <p:nvSpPr>
          <p:cNvPr id="4" name="Zaobljeni pravokutni oblačić 3"/>
          <p:cNvSpPr/>
          <p:nvPr/>
        </p:nvSpPr>
        <p:spPr>
          <a:xfrm>
            <a:off x="895903" y="4364966"/>
            <a:ext cx="2154116" cy="2194096"/>
          </a:xfrm>
          <a:prstGeom prst="wedgeRoundRectCallout">
            <a:avLst>
              <a:gd name="adj1" fmla="val 91173"/>
              <a:gd name="adj2" fmla="val 10500"/>
              <a:gd name="adj3" fmla="val 16667"/>
            </a:avLst>
          </a:prstGeom>
          <a:solidFill>
            <a:srgbClr val="AB2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prozor u kojem se pojavljuju ključne riječi - </a:t>
            </a:r>
            <a:r>
              <a:rPr lang="hr-HR" sz="1400" dirty="0" err="1"/>
              <a:t>tagovi</a:t>
            </a:r>
            <a:r>
              <a:rPr lang="hr-HR" sz="1400" dirty="0"/>
              <a:t> koje se dodjeljuju dokumentima, ili su automatski ušli u </a:t>
            </a:r>
            <a:r>
              <a:rPr lang="hr-HR" sz="1400" dirty="0" err="1"/>
              <a:t>Zotero</a:t>
            </a:r>
            <a:r>
              <a:rPr lang="hr-HR" sz="1400" dirty="0"/>
              <a:t> sa spremljenim dokumentom</a:t>
            </a:r>
          </a:p>
        </p:txBody>
      </p:sp>
      <p:sp>
        <p:nvSpPr>
          <p:cNvPr id="5" name="Zaobljeni pravokutni oblačić 4"/>
          <p:cNvSpPr/>
          <p:nvPr/>
        </p:nvSpPr>
        <p:spPr>
          <a:xfrm>
            <a:off x="5348377" y="5978106"/>
            <a:ext cx="2210958" cy="759124"/>
          </a:xfrm>
          <a:prstGeom prst="wedgeRoundRectCallout">
            <a:avLst>
              <a:gd name="adj1" fmla="val -3619"/>
              <a:gd name="adj2" fmla="val -136669"/>
              <a:gd name="adj3" fmla="val 16667"/>
            </a:avLst>
          </a:prstGeom>
          <a:solidFill>
            <a:srgbClr val="AB2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prozor u kojem se </a:t>
            </a:r>
            <a:r>
              <a:rPr lang="da-DK" sz="1400" dirty="0"/>
              <a:t>prikazuju spremljene reference</a:t>
            </a:r>
            <a:endParaRPr lang="hr-HR" sz="1400" dirty="0"/>
          </a:p>
        </p:txBody>
      </p:sp>
      <p:sp>
        <p:nvSpPr>
          <p:cNvPr id="6" name="Zaobljeni pravokutni oblačić 5"/>
          <p:cNvSpPr/>
          <p:nvPr/>
        </p:nvSpPr>
        <p:spPr>
          <a:xfrm>
            <a:off x="7959969" y="325315"/>
            <a:ext cx="3150854" cy="1274885"/>
          </a:xfrm>
          <a:prstGeom prst="wedgeRoundRectCallout">
            <a:avLst>
              <a:gd name="adj1" fmla="val 12082"/>
              <a:gd name="adj2" fmla="val 100706"/>
              <a:gd name="adj3" fmla="val 16667"/>
            </a:avLst>
          </a:prstGeom>
          <a:solidFill>
            <a:srgbClr val="AB2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/>
              <a:t>prozor u kojem se </a:t>
            </a:r>
            <a:r>
              <a:rPr lang="da-DK" sz="1400" dirty="0"/>
              <a:t>prikazuju </a:t>
            </a:r>
            <a:r>
              <a:rPr lang="hr-HR" sz="1400" dirty="0"/>
              <a:t>kartice (info) s bibliografskim podacima (autor, naslov rada, naslov časopisa, godina, volumen, stranice itd.) za pojedinačne reference (koristi se za citiranje)</a:t>
            </a:r>
          </a:p>
        </p:txBody>
      </p:sp>
      <p:sp>
        <p:nvSpPr>
          <p:cNvPr id="7" name="Zaobljeni pravokutni oblačić 6"/>
          <p:cNvSpPr/>
          <p:nvPr/>
        </p:nvSpPr>
        <p:spPr>
          <a:xfrm>
            <a:off x="3618449" y="414067"/>
            <a:ext cx="2118117" cy="887193"/>
          </a:xfrm>
          <a:prstGeom prst="wedgeRoundRectCallout">
            <a:avLst>
              <a:gd name="adj1" fmla="val 49028"/>
              <a:gd name="adj2" fmla="val 79586"/>
              <a:gd name="adj3" fmla="val 16667"/>
            </a:avLst>
          </a:prstGeom>
          <a:solidFill>
            <a:srgbClr val="AB2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ikone za postavke, spremanje dokumenata i pretraživanje</a:t>
            </a:r>
            <a:endParaRPr lang="hr-HR" sz="14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209380" y="54014"/>
            <a:ext cx="1282089" cy="542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Zotero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28964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7499" y="170448"/>
            <a:ext cx="5522583" cy="660400"/>
          </a:xfrm>
        </p:spPr>
        <p:txBody>
          <a:bodyPr>
            <a:normAutofit/>
          </a:bodyPr>
          <a:lstStyle/>
          <a:p>
            <a:r>
              <a:rPr lang="en-US" dirty="0" err="1"/>
              <a:t>Zotero</a:t>
            </a:r>
            <a:r>
              <a:rPr lang="hr-HR" dirty="0"/>
              <a:t> – stilovi citiranja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524815" y="4040708"/>
            <a:ext cx="3606800" cy="2414979"/>
          </a:xfrm>
        </p:spPr>
        <p:txBody>
          <a:bodyPr>
            <a:noAutofit/>
          </a:bodyPr>
          <a:lstStyle/>
          <a:p>
            <a:r>
              <a:rPr lang="hr-HR" sz="1800" dirty="0"/>
              <a:t>U slučaju kada nema željenog stila može se dodati </a:t>
            </a:r>
          </a:p>
          <a:p>
            <a:r>
              <a:rPr lang="hr-HR" sz="1800" dirty="0"/>
              <a:t>ili</a:t>
            </a:r>
          </a:p>
          <a:p>
            <a:r>
              <a:rPr lang="hr-HR" sz="1800" dirty="0"/>
              <a:t>koristiti najsličniji stil koji se, u tekstu (word dokumentu) ručno može prepraviti, ali za svaki citat/referencu u bibliografiji pojedinačno.</a:t>
            </a:r>
          </a:p>
          <a:p>
            <a:endParaRPr lang="hr-HR" sz="18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/>
          <a:srcRect l="36142" t="38572" r="36656" b="37082"/>
          <a:stretch/>
        </p:blipFill>
        <p:spPr>
          <a:xfrm>
            <a:off x="317499" y="830848"/>
            <a:ext cx="3881721" cy="195434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/>
          <a:srcRect r="49963" b="32644"/>
          <a:stretch/>
        </p:blipFill>
        <p:spPr>
          <a:xfrm>
            <a:off x="4402101" y="830848"/>
            <a:ext cx="4017999" cy="304241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784" y="3638397"/>
            <a:ext cx="7310711" cy="3219603"/>
          </a:xfrm>
          <a:prstGeom prst="rect">
            <a:avLst/>
          </a:prstGeom>
        </p:spPr>
      </p:pic>
      <p:sp>
        <p:nvSpPr>
          <p:cNvPr id="7" name="Rezervirano mjesto teksta 3"/>
          <p:cNvSpPr txBox="1">
            <a:spLocks/>
          </p:cNvSpPr>
          <p:nvPr/>
        </p:nvSpPr>
        <p:spPr>
          <a:xfrm>
            <a:off x="8524815" y="1431114"/>
            <a:ext cx="3606800" cy="753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U popisu se odabire stil citiranja iz ponuđenog izbornika.</a:t>
            </a: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99574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420100" y="190198"/>
            <a:ext cx="3606800" cy="2242451"/>
          </a:xfrm>
        </p:spPr>
        <p:txBody>
          <a:bodyPr>
            <a:noAutofit/>
          </a:bodyPr>
          <a:lstStyle/>
          <a:p>
            <a:r>
              <a:rPr lang="hr-HR" sz="2400" dirty="0"/>
              <a:t>Opcija „</a:t>
            </a:r>
            <a:r>
              <a:rPr lang="hr-HR" sz="2400" b="1" dirty="0"/>
              <a:t>Link to File</a:t>
            </a:r>
            <a:r>
              <a:rPr lang="hr-HR" sz="2400" dirty="0"/>
              <a:t>”, stvara poveznicu (link) na dokument, a on ostaje u direktoriju u kojem je ranije bio spremljen.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29577" t="28501" r="32226" b="44362"/>
          <a:stretch/>
        </p:blipFill>
        <p:spPr>
          <a:xfrm>
            <a:off x="1342736" y="2321004"/>
            <a:ext cx="6585438" cy="2631772"/>
          </a:xfrm>
          <a:prstGeom prst="rect">
            <a:avLst/>
          </a:prstGeom>
        </p:spPr>
      </p:pic>
      <p:cxnSp>
        <p:nvCxnSpPr>
          <p:cNvPr id="9" name="Ravni poveznik sa strelicom 8"/>
          <p:cNvCxnSpPr/>
          <p:nvPr/>
        </p:nvCxnSpPr>
        <p:spPr>
          <a:xfrm flipH="1">
            <a:off x="4339088" y="1647645"/>
            <a:ext cx="4081012" cy="2417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 flipH="1" flipV="1">
            <a:off x="4635455" y="4399472"/>
            <a:ext cx="3623963" cy="5835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zervirano mjesto teksta 3"/>
          <p:cNvSpPr txBox="1">
            <a:spLocks/>
          </p:cNvSpPr>
          <p:nvPr/>
        </p:nvSpPr>
        <p:spPr>
          <a:xfrm>
            <a:off x="8420100" y="4064958"/>
            <a:ext cx="3606800" cy="1626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400" dirty="0"/>
              <a:t>opcija „</a:t>
            </a:r>
            <a:r>
              <a:rPr lang="hr-HR" sz="2400" b="1" dirty="0"/>
              <a:t>Story </a:t>
            </a:r>
            <a:r>
              <a:rPr lang="hr-HR" sz="2400" b="1" dirty="0" err="1"/>
              <a:t>copy</a:t>
            </a:r>
            <a:r>
              <a:rPr lang="hr-HR" sz="2400" b="1" dirty="0"/>
              <a:t> </a:t>
            </a:r>
            <a:r>
              <a:rPr lang="hr-HR" sz="2400" b="1" dirty="0" err="1"/>
              <a:t>of</a:t>
            </a:r>
            <a:r>
              <a:rPr lang="hr-HR" sz="2400" b="1" dirty="0"/>
              <a:t> file</a:t>
            </a:r>
            <a:r>
              <a:rPr lang="hr-HR" sz="2400" dirty="0"/>
              <a:t>” - spremanje kopije dokumenta u </a:t>
            </a:r>
            <a:r>
              <a:rPr lang="hr-HR" sz="2400" dirty="0" err="1"/>
              <a:t>Zotero</a:t>
            </a:r>
            <a:r>
              <a:rPr lang="hr-HR" sz="2400" dirty="0"/>
              <a:t> direktorij.</a:t>
            </a:r>
          </a:p>
        </p:txBody>
      </p:sp>
      <p:sp>
        <p:nvSpPr>
          <p:cNvPr id="16" name="Naslov 1"/>
          <p:cNvSpPr txBox="1">
            <a:spLocks/>
          </p:cNvSpPr>
          <p:nvPr/>
        </p:nvSpPr>
        <p:spPr>
          <a:xfrm>
            <a:off x="317499" y="170448"/>
            <a:ext cx="5522583" cy="66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Zotero</a:t>
            </a:r>
            <a:r>
              <a:rPr lang="hr-HR"/>
              <a:t> – pojedine funkcije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696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7499" y="170448"/>
            <a:ext cx="5522583" cy="660400"/>
          </a:xfrm>
        </p:spPr>
        <p:txBody>
          <a:bodyPr>
            <a:normAutofit/>
          </a:bodyPr>
          <a:lstStyle/>
          <a:p>
            <a:r>
              <a:rPr lang="en-US" dirty="0" err="1"/>
              <a:t>Zotero</a:t>
            </a:r>
            <a:r>
              <a:rPr lang="hr-HR" dirty="0"/>
              <a:t> – pojedine funkcije</a:t>
            </a:r>
          </a:p>
        </p:txBody>
      </p:sp>
      <p:sp>
        <p:nvSpPr>
          <p:cNvPr id="13" name="Rezervirano mjesto teksta 3"/>
          <p:cNvSpPr txBox="1">
            <a:spLocks/>
          </p:cNvSpPr>
          <p:nvPr/>
        </p:nvSpPr>
        <p:spPr>
          <a:xfrm>
            <a:off x="8445979" y="1289460"/>
            <a:ext cx="3606800" cy="1626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/>
              <a:t>„</a:t>
            </a:r>
            <a:r>
              <a:rPr lang="hr-HR" sz="2400" b="1" dirty="0" err="1"/>
              <a:t>Multiple</a:t>
            </a:r>
            <a:r>
              <a:rPr lang="hr-HR" sz="2400" b="1" dirty="0"/>
              <a:t> </a:t>
            </a:r>
            <a:r>
              <a:rPr lang="hr-HR" sz="2400" b="1" dirty="0" err="1"/>
              <a:t>sources</a:t>
            </a:r>
            <a:r>
              <a:rPr lang="hr-HR" sz="2400" dirty="0"/>
              <a:t>” koristi se kada se citira više referenci u isto vrijeme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/>
          <a:srcRect l="10666" r="40477" b="49103"/>
          <a:stretch/>
        </p:blipFill>
        <p:spPr>
          <a:xfrm>
            <a:off x="724980" y="1118559"/>
            <a:ext cx="4865297" cy="2851036"/>
          </a:xfrm>
          <a:prstGeom prst="rect">
            <a:avLst/>
          </a:prstGeom>
        </p:spPr>
      </p:pic>
      <p:cxnSp>
        <p:nvCxnSpPr>
          <p:cNvPr id="12" name="Ravni poveznik sa strelicom 11"/>
          <p:cNvCxnSpPr/>
          <p:nvPr/>
        </p:nvCxnSpPr>
        <p:spPr>
          <a:xfrm flipH="1">
            <a:off x="2199735" y="2102594"/>
            <a:ext cx="6246244" cy="16153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kutnik 10"/>
          <p:cNvSpPr/>
          <p:nvPr/>
        </p:nvSpPr>
        <p:spPr>
          <a:xfrm>
            <a:off x="1121051" y="4953630"/>
            <a:ext cx="637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/>
              <a:t>„</a:t>
            </a:r>
            <a:r>
              <a:rPr lang="hr-HR" b="1" dirty="0" err="1"/>
              <a:t>Document</a:t>
            </a:r>
            <a:r>
              <a:rPr lang="hr-HR" b="1" dirty="0"/>
              <a:t> </a:t>
            </a:r>
            <a:r>
              <a:rPr lang="hr-HR" b="1" dirty="0" err="1"/>
              <a:t>Preferences</a:t>
            </a:r>
            <a:r>
              <a:rPr lang="hr-HR" dirty="0"/>
              <a:t>” – služi za promjenu stila citiranja odnosno dodavanja novog stila citiranja u popis;</a:t>
            </a:r>
          </a:p>
          <a:p>
            <a:pPr algn="just"/>
            <a:r>
              <a:rPr lang="hr-HR" dirty="0"/>
              <a:t>„</a:t>
            </a:r>
            <a:r>
              <a:rPr lang="hr-HR" b="1" dirty="0" err="1"/>
              <a:t>Refresh</a:t>
            </a:r>
            <a:r>
              <a:rPr lang="hr-HR" dirty="0"/>
              <a:t>” – služi za prihvaćanje najnovijih promjena u tekstu;</a:t>
            </a:r>
          </a:p>
          <a:p>
            <a:pPr algn="just"/>
            <a:r>
              <a:rPr lang="hr-HR" dirty="0"/>
              <a:t>„</a:t>
            </a:r>
            <a:r>
              <a:rPr lang="hr-HR" b="1" dirty="0" err="1"/>
              <a:t>Unlink</a:t>
            </a:r>
            <a:r>
              <a:rPr lang="hr-HR" b="1" dirty="0"/>
              <a:t> </a:t>
            </a:r>
            <a:r>
              <a:rPr lang="hr-HR" b="1" dirty="0" err="1"/>
              <a:t>Citations</a:t>
            </a:r>
            <a:r>
              <a:rPr lang="hr-HR" dirty="0"/>
              <a:t>” - uklanja sve veze između </a:t>
            </a:r>
            <a:r>
              <a:rPr lang="hr-HR" dirty="0" err="1"/>
              <a:t>Zotera</a:t>
            </a:r>
            <a:r>
              <a:rPr lang="hr-HR" dirty="0"/>
              <a:t> i dokumenta. </a:t>
            </a: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396336" y="4293230"/>
            <a:ext cx="5522583" cy="66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Zotero</a:t>
            </a:r>
            <a:r>
              <a:rPr lang="hr-HR" dirty="0"/>
              <a:t> – u word dokumentu</a:t>
            </a:r>
          </a:p>
        </p:txBody>
      </p:sp>
    </p:spTree>
    <p:extLst>
      <p:ext uri="{BB962C8B-B14F-4D97-AF65-F5344CB8AC3E}">
        <p14:creationId xmlns:p14="http://schemas.microsoft.com/office/powerpoint/2010/main" val="155452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7500" y="170448"/>
            <a:ext cx="1847730" cy="660400"/>
          </a:xfrm>
        </p:spPr>
        <p:txBody>
          <a:bodyPr>
            <a:normAutofit/>
          </a:bodyPr>
          <a:lstStyle/>
          <a:p>
            <a:r>
              <a:rPr lang="hr-HR" dirty="0"/>
              <a:t>primjer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30463" y="2197163"/>
            <a:ext cx="2159000" cy="990600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ključne riječi: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420100" y="190198"/>
            <a:ext cx="3606800" cy="6528102"/>
          </a:xfrm>
        </p:spPr>
        <p:txBody>
          <a:bodyPr>
            <a:noAutofit/>
          </a:bodyPr>
          <a:lstStyle/>
          <a:p>
            <a:r>
              <a:rPr lang="hr-HR" sz="2000" dirty="0"/>
              <a:t>Pretražite </a:t>
            </a:r>
            <a:r>
              <a:rPr lang="hr-HR" sz="2000" dirty="0" err="1"/>
              <a:t>Scopus</a:t>
            </a:r>
            <a:r>
              <a:rPr lang="hr-HR" sz="2000" dirty="0"/>
              <a:t> bazu podataka prema zadanim ključnim riječima i odgovorite na pitanja:</a:t>
            </a:r>
          </a:p>
          <a:p>
            <a:endParaRPr lang="hr-HR" sz="2000" dirty="0"/>
          </a:p>
          <a:p>
            <a:pPr marL="514350" indent="-514350">
              <a:buFont typeface="+mj-lt"/>
              <a:buAutoNum type="arabicPeriod"/>
            </a:pPr>
            <a:r>
              <a:rPr lang="hr-HR" sz="2000" dirty="0"/>
              <a:t>Koliko rezultata ste dobili?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/>
              <a:t>Kojoj kategoriji rada pripada rad koji je najviše puta citiran?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/>
              <a:t>Koja je uloga membranskih  lipida?</a:t>
            </a:r>
          </a:p>
          <a:p>
            <a:endParaRPr lang="hr-HR" sz="2000" dirty="0"/>
          </a:p>
        </p:txBody>
      </p:sp>
      <p:sp>
        <p:nvSpPr>
          <p:cNvPr id="5" name="Pravokutnik 4"/>
          <p:cNvSpPr/>
          <p:nvPr/>
        </p:nvSpPr>
        <p:spPr>
          <a:xfrm>
            <a:off x="492425" y="3081351"/>
            <a:ext cx="2992648" cy="1938992"/>
          </a:xfrm>
          <a:prstGeom prst="rect">
            <a:avLst/>
          </a:prstGeom>
          <a:solidFill>
            <a:srgbClr val="C39484"/>
          </a:solidFill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/>
              <a:t>membrana*;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/>
              <a:t>stanična signalizacija;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/>
              <a:t>bol;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/>
              <a:t>kolesterol</a:t>
            </a:r>
          </a:p>
        </p:txBody>
      </p:sp>
      <p:sp>
        <p:nvSpPr>
          <p:cNvPr id="7" name="Pravokutnik 6"/>
          <p:cNvSpPr/>
          <p:nvPr/>
        </p:nvSpPr>
        <p:spPr>
          <a:xfrm>
            <a:off x="3723112" y="3176241"/>
            <a:ext cx="42118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200" dirty="0" err="1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embrane</a:t>
            </a:r>
            <a:r>
              <a:rPr lang="hr-HR" sz="32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hr-HR" sz="3200" dirty="0">
              <a:solidFill>
                <a:srgbClr val="A530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cellular </a:t>
            </a:r>
            <a:r>
              <a:rPr lang="en-US" sz="3200" dirty="0" err="1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signalling</a:t>
            </a:r>
            <a:r>
              <a:rPr lang="en-US" sz="32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hr-HR" sz="3200" dirty="0">
              <a:solidFill>
                <a:srgbClr val="A530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err="1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pain</a:t>
            </a:r>
            <a:r>
              <a:rPr lang="en-US" sz="32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hr-HR" sz="3200" dirty="0">
              <a:solidFill>
                <a:srgbClr val="A530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cholesterol</a:t>
            </a:r>
            <a:endParaRPr lang="hr-HR" sz="3200" dirty="0">
              <a:solidFill>
                <a:srgbClr val="A530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4566730" y="2292053"/>
            <a:ext cx="2159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err="1"/>
              <a:t>keywords</a:t>
            </a:r>
            <a:r>
              <a:rPr lang="hr-HR" b="1" dirty="0"/>
              <a:t>:</a:t>
            </a:r>
            <a:endParaRPr lang="hr-HR" dirty="0"/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250168" y="520613"/>
            <a:ext cx="8082949" cy="132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b="1" dirty="0"/>
              <a:t>tema: </a:t>
            </a:r>
          </a:p>
          <a:p>
            <a:pPr marL="0" indent="0">
              <a:buNone/>
            </a:pPr>
            <a:r>
              <a:rPr lang="hr-HR" sz="1800" b="1"/>
              <a:t>Fiziološka </a:t>
            </a:r>
            <a:r>
              <a:rPr lang="hr-HR" sz="1800" b="1" dirty="0"/>
              <a:t>uloga bioloških membrana</a:t>
            </a:r>
            <a:endParaRPr lang="hr-H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28260" y="2281234"/>
            <a:ext cx="2159000" cy="990600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ključne riječi: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420100" y="190198"/>
            <a:ext cx="3606800" cy="6528102"/>
          </a:xfrm>
        </p:spPr>
        <p:txBody>
          <a:bodyPr>
            <a:noAutofit/>
          </a:bodyPr>
          <a:lstStyle/>
          <a:p>
            <a:r>
              <a:rPr lang="hr-HR" sz="2000" dirty="0"/>
              <a:t>Pretražite </a:t>
            </a:r>
            <a:r>
              <a:rPr lang="hr-HR" sz="2000" dirty="0" err="1"/>
              <a:t>Scopus</a:t>
            </a:r>
            <a:r>
              <a:rPr lang="hr-HR" sz="2000" dirty="0"/>
              <a:t> bazu podataka prema zadanim ključnim riječima i odgovorite na pitanja: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/>
              <a:t>Koliko rezultata ste dobili? (52)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/>
              <a:t>Kojoj kategoriji rada pripada rad koji je najviše puta citiran?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/>
              <a:t>Postoje li pozitivni učinci lipida na međustanični transport?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000" dirty="0" err="1"/>
              <a:t>Zašto</a:t>
            </a:r>
            <a:r>
              <a:rPr lang="it-IT" sz="2000" dirty="0"/>
              <a:t> su lipidi </a:t>
            </a:r>
            <a:r>
              <a:rPr lang="it-IT" sz="2000" dirty="0" err="1"/>
              <a:t>važni</a:t>
            </a:r>
            <a:r>
              <a:rPr lang="it-IT" sz="2000" dirty="0"/>
              <a:t> za </a:t>
            </a:r>
            <a:r>
              <a:rPr lang="it-IT" sz="2000" dirty="0" err="1"/>
              <a:t>membranske</a:t>
            </a:r>
            <a:r>
              <a:rPr lang="it-IT" sz="2000" dirty="0"/>
              <a:t> proteine?</a:t>
            </a:r>
            <a:endParaRPr lang="hr-HR" sz="2000" dirty="0"/>
          </a:p>
          <a:p>
            <a:pPr marL="514350" indent="-514350">
              <a:buFont typeface="+mj-lt"/>
              <a:buAutoNum type="arabicPeriod"/>
            </a:pPr>
            <a:r>
              <a:rPr lang="it-IT" sz="2000" dirty="0"/>
              <a:t>Ima li </a:t>
            </a:r>
            <a:r>
              <a:rPr lang="it-IT" sz="2000" dirty="0" err="1"/>
              <a:t>kolesterol</a:t>
            </a:r>
            <a:r>
              <a:rPr lang="it-IT" sz="2000" dirty="0"/>
              <a:t> </a:t>
            </a:r>
            <a:r>
              <a:rPr lang="it-IT" sz="2000" dirty="0" err="1"/>
              <a:t>utjecaj</a:t>
            </a:r>
            <a:r>
              <a:rPr lang="it-IT" sz="2000" dirty="0"/>
              <a:t> </a:t>
            </a:r>
            <a:r>
              <a:rPr lang="it-IT" sz="2000" dirty="0" err="1"/>
              <a:t>na</a:t>
            </a:r>
            <a:r>
              <a:rPr lang="it-IT" sz="2000" dirty="0"/>
              <a:t> </a:t>
            </a:r>
            <a:r>
              <a:rPr lang="it-IT" sz="2000" dirty="0" err="1"/>
              <a:t>funkciju</a:t>
            </a:r>
            <a:r>
              <a:rPr lang="it-IT" sz="2000" dirty="0"/>
              <a:t> </a:t>
            </a:r>
            <a:r>
              <a:rPr lang="it-IT" sz="2000" dirty="0" err="1"/>
              <a:t>membranskih</a:t>
            </a:r>
            <a:r>
              <a:rPr lang="it-IT" sz="2000" dirty="0"/>
              <a:t> proteina?</a:t>
            </a:r>
          </a:p>
          <a:p>
            <a:pPr marL="514350" indent="-514350">
              <a:buFont typeface="+mj-lt"/>
              <a:buAutoNum type="arabicPeriod"/>
            </a:pPr>
            <a:endParaRPr lang="hr-HR" sz="2000" dirty="0"/>
          </a:p>
          <a:p>
            <a:pPr marL="514350" indent="-514350">
              <a:buFont typeface="+mj-lt"/>
              <a:buAutoNum type="arabicPeriod"/>
            </a:pPr>
            <a:endParaRPr lang="hr-HR" sz="2000" dirty="0"/>
          </a:p>
          <a:p>
            <a:endParaRPr lang="hr-HR" sz="2000" dirty="0"/>
          </a:p>
        </p:txBody>
      </p:sp>
      <p:sp>
        <p:nvSpPr>
          <p:cNvPr id="5" name="Pravokutnik 4"/>
          <p:cNvSpPr/>
          <p:nvPr/>
        </p:nvSpPr>
        <p:spPr>
          <a:xfrm>
            <a:off x="490221" y="3165422"/>
            <a:ext cx="3345611" cy="2677656"/>
          </a:xfrm>
          <a:prstGeom prst="rect">
            <a:avLst/>
          </a:prstGeom>
          <a:solidFill>
            <a:srgbClr val="C39484"/>
          </a:solidFill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/>
              <a:t>membrana;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/>
              <a:t>kolesterol;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/>
              <a:t>membranski proteini;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/>
              <a:t>funkcija membrane;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/>
              <a:t>lipidi</a:t>
            </a:r>
          </a:p>
        </p:txBody>
      </p:sp>
      <p:sp>
        <p:nvSpPr>
          <p:cNvPr id="7" name="Pravokutnik 6"/>
          <p:cNvSpPr/>
          <p:nvPr/>
        </p:nvSpPr>
        <p:spPr>
          <a:xfrm>
            <a:off x="4071668" y="2977840"/>
            <a:ext cx="41838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membrane;</a:t>
            </a:r>
            <a:endParaRPr lang="hr-HR" sz="3200" dirty="0">
              <a:solidFill>
                <a:srgbClr val="A530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 err="1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cholesterol</a:t>
            </a:r>
            <a:r>
              <a:rPr lang="hr-HR" sz="32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hr-HR" sz="3200" dirty="0">
              <a:solidFill>
                <a:srgbClr val="A5301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32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membrane </a:t>
            </a:r>
            <a:r>
              <a:rPr lang="hr-HR" sz="3200" dirty="0" err="1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proteins</a:t>
            </a:r>
            <a:r>
              <a:rPr lang="en-US" sz="32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hr-HR" sz="3200" dirty="0">
              <a:solidFill>
                <a:srgbClr val="A530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membrane function;</a:t>
            </a:r>
            <a:endParaRPr lang="hr-HR" sz="3200" dirty="0">
              <a:solidFill>
                <a:srgbClr val="A530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lipids</a:t>
            </a:r>
            <a:endParaRPr lang="hr-HR" sz="3200" dirty="0">
              <a:solidFill>
                <a:srgbClr val="A530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4575281" y="2052509"/>
            <a:ext cx="2159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err="1"/>
              <a:t>keywords</a:t>
            </a:r>
            <a:r>
              <a:rPr lang="hr-HR" b="1" dirty="0"/>
              <a:t>:</a:t>
            </a:r>
            <a:endParaRPr lang="hr-HR" dirty="0"/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337151" y="715964"/>
            <a:ext cx="8082949" cy="1039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b="1" dirty="0"/>
              <a:t>tema: </a:t>
            </a:r>
          </a:p>
          <a:p>
            <a:pPr marL="0" indent="0">
              <a:buNone/>
            </a:pPr>
            <a:r>
              <a:rPr lang="hr-HR" sz="1800" b="1" dirty="0"/>
              <a:t>Biogeneza membranskih proteina</a:t>
            </a: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317500" y="170448"/>
            <a:ext cx="2425700" cy="660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1. Zadatak: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615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7500" y="170448"/>
            <a:ext cx="3200400" cy="660400"/>
          </a:xfrm>
        </p:spPr>
        <p:txBody>
          <a:bodyPr>
            <a:normAutofit/>
          </a:bodyPr>
          <a:lstStyle/>
          <a:p>
            <a:r>
              <a:rPr lang="hr-HR" dirty="0"/>
              <a:t>2. zadatak: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93" y="2189340"/>
            <a:ext cx="2159000" cy="990600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ključne riječi: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420100" y="190198"/>
            <a:ext cx="3606800" cy="6528102"/>
          </a:xfrm>
        </p:spPr>
        <p:txBody>
          <a:bodyPr>
            <a:noAutofit/>
          </a:bodyPr>
          <a:lstStyle/>
          <a:p>
            <a:r>
              <a:rPr lang="hr-HR" sz="2000" dirty="0"/>
              <a:t>Pretražite </a:t>
            </a:r>
            <a:r>
              <a:rPr lang="hr-HR" sz="2000" dirty="0" err="1"/>
              <a:t>Scopus</a:t>
            </a:r>
            <a:r>
              <a:rPr lang="hr-HR" sz="2000" dirty="0"/>
              <a:t> bazu podataka prema zadanim ključnim riječima i odgovorite na pitanja:</a:t>
            </a:r>
          </a:p>
          <a:p>
            <a:endParaRPr lang="hr-HR" sz="2000" dirty="0"/>
          </a:p>
          <a:p>
            <a:pPr marL="514350" indent="-514350">
              <a:buFont typeface="+mj-lt"/>
              <a:buAutoNum type="arabicPeriod"/>
            </a:pPr>
            <a:r>
              <a:rPr lang="hr-HR" sz="2000" dirty="0"/>
              <a:t>Koliko rezultata ste dobili?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/>
              <a:t>Kojoj kategoriji rada pripada rad koji je najviše puta citiran?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/>
              <a:t>Zašto su važni ABC transporteri?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/>
              <a:t>Koje tipove ABC transportera znate?</a:t>
            </a:r>
          </a:p>
          <a:p>
            <a:endParaRPr lang="hr-HR" sz="2000" dirty="0"/>
          </a:p>
        </p:txBody>
      </p:sp>
      <p:sp>
        <p:nvSpPr>
          <p:cNvPr id="5" name="Pravokutnik 4"/>
          <p:cNvSpPr/>
          <p:nvPr/>
        </p:nvSpPr>
        <p:spPr>
          <a:xfrm>
            <a:off x="408317" y="3119015"/>
            <a:ext cx="3632200" cy="2308324"/>
          </a:xfrm>
          <a:prstGeom prst="rect">
            <a:avLst/>
          </a:prstGeom>
          <a:solidFill>
            <a:srgbClr val="C39484"/>
          </a:solidFill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/>
              <a:t>protein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/>
              <a:t>membranski transport;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/>
              <a:t>ABC transporter;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400" dirty="0"/>
              <a:t>mutacija aminokiselina</a:t>
            </a:r>
          </a:p>
        </p:txBody>
      </p:sp>
      <p:sp>
        <p:nvSpPr>
          <p:cNvPr id="7" name="Pravokutnik 6"/>
          <p:cNvSpPr/>
          <p:nvPr/>
        </p:nvSpPr>
        <p:spPr>
          <a:xfrm>
            <a:off x="4132293" y="3583974"/>
            <a:ext cx="39516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protein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membrane transport;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ABC transporter;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err="1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amino</a:t>
            </a:r>
            <a:r>
              <a:rPr lang="hr-HR" sz="28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acid</a:t>
            </a:r>
            <a:r>
              <a:rPr lang="hr-HR" sz="28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mutation</a:t>
            </a:r>
            <a:endParaRPr lang="hr-HR" sz="2800" dirty="0">
              <a:solidFill>
                <a:srgbClr val="A53010"/>
              </a:solidFill>
            </a:endParaRPr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4736141" y="2654299"/>
            <a:ext cx="2159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err="1"/>
              <a:t>keywords</a:t>
            </a:r>
            <a:r>
              <a:rPr lang="hr-HR" b="1" dirty="0"/>
              <a:t>:</a:t>
            </a:r>
            <a:endParaRPr lang="hr-HR" dirty="0"/>
          </a:p>
        </p:txBody>
      </p:sp>
      <p:sp>
        <p:nvSpPr>
          <p:cNvPr id="9" name="Rezervirano mjesto sadržaja 2"/>
          <p:cNvSpPr txBox="1">
            <a:spLocks/>
          </p:cNvSpPr>
          <p:nvPr/>
        </p:nvSpPr>
        <p:spPr>
          <a:xfrm>
            <a:off x="317500" y="830848"/>
            <a:ext cx="7884542" cy="1041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800" b="1" dirty="0"/>
              <a:t>tema: </a:t>
            </a:r>
          </a:p>
          <a:p>
            <a:pPr marL="0" indent="0">
              <a:buNone/>
            </a:pPr>
            <a:r>
              <a:rPr lang="pl-PL" sz="1800" b="1" dirty="0"/>
              <a:t>ABC transporteri</a:t>
            </a:r>
            <a:endParaRPr lang="hr-HR" sz="1800" b="1" dirty="0"/>
          </a:p>
        </p:txBody>
      </p:sp>
    </p:spTree>
    <p:extLst>
      <p:ext uri="{BB962C8B-B14F-4D97-AF65-F5344CB8AC3E}">
        <p14:creationId xmlns:p14="http://schemas.microsoft.com/office/powerpoint/2010/main" val="139895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649274" y="608357"/>
            <a:ext cx="48350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hr-HR" altLang="sr-Latn-RS" dirty="0">
                <a:solidFill>
                  <a:srgbClr val="A53010"/>
                </a:solidFill>
              </a:rPr>
              <a:t>Pravilnim citiranjem se izbjegava </a:t>
            </a:r>
            <a:r>
              <a:rPr lang="hr-HR" altLang="sr-Latn-RS" dirty="0" err="1">
                <a:solidFill>
                  <a:srgbClr val="A53010"/>
                </a:solidFill>
              </a:rPr>
              <a:t>plagijarizam</a:t>
            </a:r>
            <a:r>
              <a:rPr lang="hr-HR" altLang="sr-Latn-RS" dirty="0">
                <a:solidFill>
                  <a:srgbClr val="A53010"/>
                </a:solidFill>
              </a:rPr>
              <a:t> i čitatelju se omogućuje daljnje istraživanje teme.</a:t>
            </a:r>
          </a:p>
        </p:txBody>
      </p:sp>
      <p:sp>
        <p:nvSpPr>
          <p:cNvPr id="3" name="Pravokutnik 2"/>
          <p:cNvSpPr/>
          <p:nvPr/>
        </p:nvSpPr>
        <p:spPr>
          <a:xfrm>
            <a:off x="683797" y="1929229"/>
            <a:ext cx="481985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altLang="sr-Latn-RS" sz="1400" dirty="0"/>
              <a:t>Citiranje se može provesti </a:t>
            </a:r>
            <a:r>
              <a:rPr lang="hr-HR" altLang="sr-Latn-RS" sz="1400" b="1" dirty="0"/>
              <a:t>doslovnim prenošenjem riječi</a:t>
            </a:r>
            <a:r>
              <a:rPr lang="hr-HR" altLang="sr-Latn-RS" sz="1400" dirty="0"/>
              <a:t> (</a:t>
            </a:r>
            <a:r>
              <a:rPr lang="hr-HR" altLang="sr-Latn-RS" sz="1400" i="1" dirty="0" err="1"/>
              <a:t>quoting</a:t>
            </a:r>
            <a:r>
              <a:rPr lang="hr-HR" altLang="sr-Latn-RS" sz="1400" dirty="0"/>
              <a:t> – stavljamo u navodne znakove), </a:t>
            </a:r>
            <a:r>
              <a:rPr lang="hr-HR" altLang="sr-Latn-RS" sz="1400" b="1" dirty="0"/>
              <a:t>parafraziranjem</a:t>
            </a:r>
            <a:r>
              <a:rPr lang="hr-HR" altLang="sr-Latn-RS" sz="1400" dirty="0"/>
              <a:t> (</a:t>
            </a:r>
            <a:r>
              <a:rPr lang="hr-HR" altLang="sr-Latn-RS" sz="1400" i="1" dirty="0" err="1"/>
              <a:t>paraphrasing</a:t>
            </a:r>
            <a:r>
              <a:rPr lang="hr-HR" altLang="sr-Latn-RS" sz="1400" dirty="0"/>
              <a:t> – rečenicu ili kraći odlomak zapisujemo vlastitim riječima slične dužine i ne stavljaju se pod navodnike) i </a:t>
            </a:r>
            <a:r>
              <a:rPr lang="hr-HR" altLang="sr-Latn-RS" sz="1400" b="1" dirty="0"/>
              <a:t>sažimanjem</a:t>
            </a:r>
            <a:r>
              <a:rPr lang="hr-HR" altLang="sr-Latn-RS" sz="1400" dirty="0"/>
              <a:t> ili rezimiranjem (</a:t>
            </a:r>
            <a:r>
              <a:rPr lang="hr-HR" altLang="sr-Latn-RS" sz="1400" i="1" dirty="0" err="1"/>
              <a:t>summarizing</a:t>
            </a:r>
            <a:r>
              <a:rPr lang="hr-HR" altLang="sr-Latn-RS" sz="1400" dirty="0"/>
              <a:t> - sažimanje originalnog teksta i iskazivanje glavne ideje vlastitim riječima).</a:t>
            </a:r>
            <a:endParaRPr lang="hr-HR" sz="1400" dirty="0"/>
          </a:p>
        </p:txBody>
      </p:sp>
      <p:sp>
        <p:nvSpPr>
          <p:cNvPr id="4" name="Pravokutnik 3"/>
          <p:cNvSpPr/>
          <p:nvPr/>
        </p:nvSpPr>
        <p:spPr>
          <a:xfrm>
            <a:off x="5794517" y="190177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hr-HR" altLang="sr-Latn-RS" sz="1400" dirty="0"/>
              <a:t>U pravilu postoje dva načina (sustava) za označavanje citata unutar teksta:</a:t>
            </a:r>
          </a:p>
          <a:p>
            <a:pPr algn="just">
              <a:defRPr/>
            </a:pPr>
            <a:r>
              <a:rPr lang="hr-HR" altLang="sr-Latn-RS" sz="1400" b="1" dirty="0"/>
              <a:t>Notacija</a:t>
            </a:r>
            <a:r>
              <a:rPr lang="hr-HR" altLang="sr-Latn-RS" sz="1400" dirty="0"/>
              <a:t> - dodavanje oznake i navođenje izvora u fusnoti, na kraju poglavlja ili na kraju rada. Na ovaj način citat zauzima manje mjesta u tekstu, ali je potencijalno otežano ubacivanje ili izbacivanje novih referenci.</a:t>
            </a:r>
          </a:p>
          <a:p>
            <a:pPr algn="just">
              <a:defRPr/>
            </a:pPr>
            <a:r>
              <a:rPr lang="hr-HR" altLang="sr-Latn-RS" sz="1400" b="1" dirty="0"/>
              <a:t>Autor-datum</a:t>
            </a:r>
            <a:r>
              <a:rPr lang="hr-HR" altLang="sr-Latn-RS" sz="1400" dirty="0"/>
              <a:t> - navođenje autora i godine izdanja rada ili broja strane u zagradama. Na ovaj način prikazana je informacija o izvoru podataka u samom tekstu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107721" y="4840874"/>
            <a:ext cx="7231557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53010"/>
                </a:solidFill>
              </a:rPr>
              <a:t>Plagijat</a:t>
            </a:r>
            <a:r>
              <a:rPr lang="vi-VN" dirty="0">
                <a:solidFill>
                  <a:srgbClr val="A53010"/>
                </a:solidFill>
              </a:rPr>
              <a:t> </a:t>
            </a:r>
            <a:r>
              <a:rPr lang="hr-HR" b="1" dirty="0">
                <a:solidFill>
                  <a:srgbClr val="A53010"/>
                </a:solidFill>
              </a:rPr>
              <a:t>-</a:t>
            </a:r>
            <a:r>
              <a:rPr lang="vi-VN" b="1" dirty="0">
                <a:solidFill>
                  <a:srgbClr val="A53010"/>
                </a:solidFill>
              </a:rPr>
              <a:t> svako korištenje tuđih ideja, mišljenja ili teorija, bilo doslovno, bilo parafrazirano, u kojemu se ne navodi autor odnosno izvor informacija</a:t>
            </a:r>
            <a:r>
              <a:rPr lang="hr-HR" b="1" dirty="0">
                <a:solidFill>
                  <a:srgbClr val="A53010"/>
                </a:solidFill>
              </a:rPr>
              <a:t> (</a:t>
            </a:r>
            <a:r>
              <a:rPr lang="vi-VN" b="1" dirty="0">
                <a:solidFill>
                  <a:srgbClr val="A53010"/>
                </a:solidFill>
              </a:rPr>
              <a:t>krađ</a:t>
            </a:r>
            <a:r>
              <a:rPr lang="hr-HR" b="1" dirty="0">
                <a:solidFill>
                  <a:srgbClr val="A53010"/>
                </a:solidFill>
              </a:rPr>
              <a:t>a</a:t>
            </a:r>
            <a:r>
              <a:rPr lang="vi-VN" b="1" dirty="0">
                <a:solidFill>
                  <a:srgbClr val="A53010"/>
                </a:solidFill>
              </a:rPr>
              <a:t> autorstva</a:t>
            </a:r>
            <a:r>
              <a:rPr lang="hr-HR" b="1" dirty="0">
                <a:solidFill>
                  <a:srgbClr val="A53010"/>
                </a:solidFill>
              </a:rPr>
              <a:t>)</a:t>
            </a:r>
            <a:r>
              <a:rPr lang="vi-VN" b="1" dirty="0">
                <a:solidFill>
                  <a:srgbClr val="A53010"/>
                </a:solidFill>
              </a:rPr>
              <a:t>, te je potpuno neprihvatljiv u stručnim i znanstvenim, pa tako i studentskim radovima. </a:t>
            </a:r>
          </a:p>
        </p:txBody>
      </p:sp>
      <p:sp>
        <p:nvSpPr>
          <p:cNvPr id="7" name="Pravokutnik 6"/>
          <p:cNvSpPr/>
          <p:nvPr/>
        </p:nvSpPr>
        <p:spPr>
          <a:xfrm>
            <a:off x="1687904" y="802256"/>
            <a:ext cx="381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Ponešto o citiranju i plagiranju:</a:t>
            </a:r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207031" y="78415"/>
            <a:ext cx="3462068" cy="60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solidFill>
                  <a:srgbClr val="A53010"/>
                </a:solidFill>
              </a:rPr>
              <a:t>Možda niste znali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>
              <a:solidFill>
                <a:srgbClr val="A53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6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31143" y="400831"/>
            <a:ext cx="5139666" cy="21870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/>
              <a:t>Prehrambeno-tehnološki fakultet Osijek</a:t>
            </a:r>
          </a:p>
          <a:p>
            <a:pPr marL="0" indent="0" algn="just">
              <a:buNone/>
            </a:pPr>
            <a:r>
              <a:rPr lang="hr-HR" dirty="0"/>
              <a:t>KNJIŽNICA</a:t>
            </a:r>
          </a:p>
          <a:p>
            <a:pPr marL="0" indent="0" algn="just">
              <a:buNone/>
            </a:pPr>
            <a:r>
              <a:rPr lang="hr-HR" dirty="0"/>
              <a:t>Franje Kuhača 18</a:t>
            </a:r>
          </a:p>
          <a:p>
            <a:pPr marL="0" indent="0" algn="just">
              <a:buNone/>
            </a:pPr>
            <a:r>
              <a:rPr lang="hr-HR" dirty="0"/>
              <a:t>Tel: 031 224-343</a:t>
            </a:r>
          </a:p>
          <a:p>
            <a:pPr marL="0" indent="0" algn="just">
              <a:buNone/>
            </a:pPr>
            <a:r>
              <a:rPr lang="hr-HR" dirty="0"/>
              <a:t>e-mail: </a:t>
            </a:r>
            <a:r>
              <a:rPr lang="hr-HR" dirty="0">
                <a:hlinkClick r:id="rId2"/>
              </a:rPr>
              <a:t>knjiznica@ptfos.hr</a:t>
            </a:r>
            <a:endParaRPr lang="hr-HR" dirty="0"/>
          </a:p>
          <a:p>
            <a:pPr marL="0" indent="0" algn="just">
              <a:buNone/>
            </a:pPr>
            <a:endParaRPr lang="hr-HR" dirty="0"/>
          </a:p>
        </p:txBody>
      </p:sp>
      <p:pic>
        <p:nvPicPr>
          <p:cNvPr id="4098" name="Picture 2" descr="Facebook Knjižnice PTF-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90" y="3657601"/>
            <a:ext cx="1037761" cy="72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utnik 7"/>
          <p:cNvSpPr/>
          <p:nvPr/>
        </p:nvSpPr>
        <p:spPr>
          <a:xfrm>
            <a:off x="2831142" y="5702385"/>
            <a:ext cx="5319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>
                <a:solidFill>
                  <a:srgbClr val="766F54"/>
                </a:solidFill>
                <a:latin typeface="Lucida Grande"/>
                <a:hlinkClick r:id="rId5"/>
              </a:rPr>
              <a:t>Ivana Šuvak-Pirić, dipl. ing.; viša </a:t>
            </a:r>
            <a:r>
              <a:rPr lang="hr-HR" dirty="0" err="1">
                <a:solidFill>
                  <a:srgbClr val="766F54"/>
                </a:solidFill>
                <a:latin typeface="Lucida Grande"/>
                <a:hlinkClick r:id="rId5"/>
              </a:rPr>
              <a:t>knjiž</a:t>
            </a:r>
            <a:r>
              <a:rPr lang="hr-HR" dirty="0">
                <a:solidFill>
                  <a:srgbClr val="766F54"/>
                </a:solidFill>
                <a:latin typeface="Lucida Grande"/>
                <a:hlinkClick r:id="rId5"/>
              </a:rPr>
              <a:t>.</a:t>
            </a:r>
            <a:endParaRPr lang="hr-HR" dirty="0">
              <a:solidFill>
                <a:srgbClr val="766F54"/>
              </a:solidFill>
              <a:latin typeface="Lucida Grande"/>
            </a:endParaRPr>
          </a:p>
          <a:p>
            <a:pPr algn="just"/>
            <a:r>
              <a:rPr lang="hr-HR" b="0" i="0" u="none" strike="noStrike" dirty="0">
                <a:solidFill>
                  <a:srgbClr val="766F54"/>
                </a:solidFill>
                <a:effectLst/>
                <a:latin typeface="Lucida Grande"/>
                <a:hlinkClick r:id="rId6"/>
              </a:rPr>
              <a:t>Sanda Hasenay, dipl. ing.; </a:t>
            </a:r>
            <a:r>
              <a:rPr lang="hr-HR" b="0" i="0" u="none" strike="noStrike" dirty="0" err="1">
                <a:solidFill>
                  <a:srgbClr val="766F54"/>
                </a:solidFill>
                <a:effectLst/>
                <a:latin typeface="Lucida Grande"/>
                <a:hlinkClick r:id="rId6"/>
              </a:rPr>
              <a:t>knjiž</a:t>
            </a:r>
            <a:r>
              <a:rPr lang="hr-HR" b="0" i="0" u="none" strike="noStrike" dirty="0">
                <a:solidFill>
                  <a:srgbClr val="766F54"/>
                </a:solidFill>
                <a:effectLst/>
                <a:latin typeface="Lucida Grande"/>
                <a:hlinkClick r:id="rId6"/>
              </a:rPr>
              <a:t>. savjetnica</a:t>
            </a:r>
            <a:endParaRPr lang="hr-HR" b="0" i="0" dirty="0">
              <a:solidFill>
                <a:srgbClr val="766F54"/>
              </a:solidFill>
              <a:effectLst/>
              <a:latin typeface="Lucida Grande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2831142" y="3657601"/>
            <a:ext cx="4147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Facebook Knjižnice Prehrambeno-tehnološkog fakulteta Osijek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552025" y="5840885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766F54"/>
                </a:solidFill>
                <a:latin typeface="Lucida Grande"/>
                <a:hlinkClick r:id="rId7"/>
              </a:rPr>
              <a:t>knjižničarke</a:t>
            </a:r>
            <a:endParaRPr lang="hr-HR" dirty="0">
              <a:solidFill>
                <a:srgbClr val="766F54"/>
              </a:solidFill>
              <a:latin typeface="Lucida Grande"/>
              <a:hlinkClick r:id="rId8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8770989" y="1050349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solidFill>
                  <a:srgbClr val="766F54"/>
                </a:solidFill>
                <a:latin typeface="Lucida Grande"/>
                <a:hlinkClick r:id="rId8"/>
              </a:rPr>
              <a:t>adresa</a:t>
            </a:r>
          </a:p>
        </p:txBody>
      </p:sp>
    </p:spTree>
    <p:extLst>
      <p:ext uri="{BB962C8B-B14F-4D97-AF65-F5344CB8AC3E}">
        <p14:creationId xmlns:p14="http://schemas.microsoft.com/office/powerpoint/2010/main" val="2096411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687904" y="802256"/>
            <a:ext cx="1167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Izvori:</a:t>
            </a:r>
          </a:p>
        </p:txBody>
      </p:sp>
      <p:sp>
        <p:nvSpPr>
          <p:cNvPr id="4" name="Rezervirano mjesto sadržaja 4"/>
          <p:cNvSpPr txBox="1">
            <a:spLocks/>
          </p:cNvSpPr>
          <p:nvPr/>
        </p:nvSpPr>
        <p:spPr>
          <a:xfrm>
            <a:off x="3531079" y="1994569"/>
            <a:ext cx="7510732" cy="321578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altLang="sr-Latn-RS" dirty="0"/>
              <a:t>Đurđica Ačkar. Uvod u znanstvenoistraživački rad : Publikacije. </a:t>
            </a:r>
            <a:r>
              <a:rPr lang="hr-HR" altLang="sr-Latn-RS" dirty="0" err="1"/>
              <a:t>ppt</a:t>
            </a:r>
            <a:r>
              <a:rPr lang="hr-HR" altLang="sr-Latn-RS" dirty="0"/>
              <a:t> prezentacija, 2017.</a:t>
            </a:r>
          </a:p>
          <a:p>
            <a:pPr algn="just"/>
            <a:r>
              <a:rPr lang="hr-HR" altLang="sr-Latn-RS" dirty="0"/>
              <a:t>Damir Hasenay. Uvod u znanstveni rad – </a:t>
            </a:r>
            <a:r>
              <a:rPr lang="hr-HR" altLang="sr-Latn-RS" dirty="0" err="1"/>
              <a:t>informatologija</a:t>
            </a:r>
            <a:r>
              <a:rPr lang="hr-HR" altLang="sr-Latn-RS" dirty="0"/>
              <a:t> i dokumentacija u kemiji : predavanja 2 s. </a:t>
            </a:r>
            <a:r>
              <a:rPr lang="hr-HR" altLang="sr-Latn-RS" dirty="0" err="1"/>
              <a:t>ppt</a:t>
            </a:r>
            <a:r>
              <a:rPr lang="hr-HR" altLang="sr-Latn-RS" dirty="0"/>
              <a:t> prezentacija, 2017.</a:t>
            </a:r>
          </a:p>
          <a:p>
            <a:pPr algn="just"/>
            <a:r>
              <a:rPr lang="hr-HR" altLang="sr-Latn-RS" dirty="0"/>
              <a:t>Ratko Zelenika. Metodologija i tehnologija izrade znanstvenog i stručnog djela, 4. </a:t>
            </a:r>
            <a:r>
              <a:rPr lang="hr-HR" altLang="sr-Latn-RS" dirty="0" err="1"/>
              <a:t>izd</a:t>
            </a:r>
            <a:r>
              <a:rPr lang="hr-HR" altLang="sr-Latn-RS" dirty="0"/>
              <a:t>. Rijeka : Ekonomski fakultet, 2000.</a:t>
            </a:r>
          </a:p>
          <a:p>
            <a:pPr algn="just"/>
            <a:r>
              <a:rPr lang="pl-PL" altLang="sr-Latn-RS" dirty="0"/>
              <a:t>Uvod u znanstveni rad u medicini, 5. izd. Zagreb : Medicinska naklada, 2013.</a:t>
            </a:r>
          </a:p>
          <a:p>
            <a:pPr algn="just"/>
            <a:r>
              <a:rPr lang="pl-PL" altLang="sr-Latn-RS" dirty="0"/>
              <a:t>Zotero. URL: </a:t>
            </a:r>
            <a:r>
              <a:rPr lang="pl-PL" altLang="sr-Latn-RS" dirty="0">
                <a:hlinkClick r:id="rId2"/>
              </a:rPr>
              <a:t>https://www.zotero.org/</a:t>
            </a:r>
            <a:r>
              <a:rPr lang="pl-PL" altLang="sr-Latn-RS" dirty="0"/>
              <a:t> (pristupljeno 17.10. 2023.)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68045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731888" y="1298313"/>
            <a:ext cx="4228301" cy="2141788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Zbirka knjiga i udžbenika </a:t>
            </a:r>
          </a:p>
          <a:p>
            <a:pPr marL="0" indent="0">
              <a:buNone/>
            </a:pPr>
            <a:r>
              <a:rPr lang="hr-HR" dirty="0"/>
              <a:t>      </a:t>
            </a:r>
            <a:r>
              <a:rPr lang="hr-HR" i="1" dirty="0"/>
              <a:t>primarne publikacije</a:t>
            </a:r>
          </a:p>
          <a:p>
            <a:r>
              <a:rPr lang="hr-HR" dirty="0"/>
              <a:t>Zbirka periodike</a:t>
            </a:r>
          </a:p>
          <a:p>
            <a:pPr marL="0" indent="0">
              <a:buNone/>
            </a:pPr>
            <a:r>
              <a:rPr lang="hr-HR" dirty="0"/>
              <a:t>     </a:t>
            </a:r>
            <a:r>
              <a:rPr lang="hr-HR" i="1" dirty="0"/>
              <a:t>primarne publikacije</a:t>
            </a:r>
          </a:p>
          <a:p>
            <a:r>
              <a:rPr lang="hr-HR" dirty="0"/>
              <a:t>Zbirka referentne građe</a:t>
            </a:r>
          </a:p>
          <a:p>
            <a:pPr marL="0" indent="0">
              <a:buFont typeface="Wingdings 3" charset="2"/>
              <a:buNone/>
            </a:pPr>
            <a:r>
              <a:rPr lang="hr-HR" dirty="0"/>
              <a:t>      </a:t>
            </a:r>
            <a:r>
              <a:rPr lang="hr-HR" i="1" dirty="0"/>
              <a:t>tercijarne publikacije </a:t>
            </a:r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Slika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523" y="3656426"/>
            <a:ext cx="3859977" cy="24286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10" name="Pravokutnik 9"/>
          <p:cNvSpPr/>
          <p:nvPr/>
        </p:nvSpPr>
        <p:spPr>
          <a:xfrm>
            <a:off x="378285" y="712656"/>
            <a:ext cx="6039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U knjižnici PTFOS građa je složena u različite zbirke:</a:t>
            </a:r>
          </a:p>
        </p:txBody>
      </p:sp>
      <p:sp>
        <p:nvSpPr>
          <p:cNvPr id="12" name="Rezervirano mjesto sadržaja 4"/>
          <p:cNvSpPr txBox="1">
            <a:spLocks/>
          </p:cNvSpPr>
          <p:nvPr/>
        </p:nvSpPr>
        <p:spPr>
          <a:xfrm>
            <a:off x="6750250" y="1962773"/>
            <a:ext cx="4727276" cy="1743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sz="2800" dirty="0"/>
          </a:p>
        </p:txBody>
      </p:sp>
      <p:sp>
        <p:nvSpPr>
          <p:cNvPr id="11" name="Pravokutnik 10"/>
          <p:cNvSpPr/>
          <p:nvPr/>
        </p:nvSpPr>
        <p:spPr>
          <a:xfrm>
            <a:off x="8570531" y="4958500"/>
            <a:ext cx="3239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i="0" dirty="0">
                <a:solidFill>
                  <a:srgbClr val="A53010"/>
                </a:solidFill>
                <a:effectLst/>
                <a:latin typeface="Roboto"/>
              </a:rPr>
              <a:t>edukacijski materijal:</a:t>
            </a:r>
          </a:p>
          <a:p>
            <a:pPr algn="ctr"/>
            <a:r>
              <a:rPr lang="hr-HR" b="1" i="0" dirty="0">
                <a:solidFill>
                  <a:srgbClr val="A53010"/>
                </a:solidFill>
                <a:effectLst/>
                <a:latin typeface="Roboto"/>
                <a:hlinkClick r:id="rId4"/>
              </a:rPr>
              <a:t>Pretraga e-kataloga</a:t>
            </a:r>
            <a:endParaRPr lang="hr-HR" b="1" i="0" dirty="0">
              <a:solidFill>
                <a:srgbClr val="A53010"/>
              </a:solidFill>
              <a:effectLst/>
              <a:latin typeface="Roboto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8416505" y="338987"/>
            <a:ext cx="3393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A53010"/>
                </a:solidFill>
              </a:rPr>
              <a:t>fond Knjižnice PTFOS - </a:t>
            </a:r>
            <a:r>
              <a:rPr lang="pl-PL">
                <a:solidFill>
                  <a:srgbClr val="A53010"/>
                </a:solidFill>
              </a:rPr>
              <a:t>oko </a:t>
            </a:r>
            <a:r>
              <a:rPr lang="pl-PL" b="1">
                <a:solidFill>
                  <a:srgbClr val="A53010"/>
                </a:solidFill>
              </a:rPr>
              <a:t>8500</a:t>
            </a:r>
            <a:r>
              <a:rPr lang="pl-PL">
                <a:solidFill>
                  <a:srgbClr val="A53010"/>
                </a:solidFill>
              </a:rPr>
              <a:t> </a:t>
            </a:r>
            <a:r>
              <a:rPr lang="pl-PL" dirty="0">
                <a:solidFill>
                  <a:srgbClr val="A53010"/>
                </a:solidFill>
              </a:rPr>
              <a:t>jedinica knjižnične građe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8521441" y="1962773"/>
            <a:ext cx="32881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A53010"/>
                </a:solidFill>
              </a:rPr>
              <a:t>uglavnom građa iz područja prehrambene tehnologije, nutricionizma, biotehnologije, inženjerstva i kemije</a:t>
            </a:r>
          </a:p>
        </p:txBody>
      </p:sp>
      <p:sp>
        <p:nvSpPr>
          <p:cNvPr id="15" name="Pravokutnik 14"/>
          <p:cNvSpPr/>
          <p:nvPr/>
        </p:nvSpPr>
        <p:spPr>
          <a:xfrm>
            <a:off x="4801559" y="6343875"/>
            <a:ext cx="2873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/>
              <a:t>sekundarna publikacija</a:t>
            </a:r>
          </a:p>
        </p:txBody>
      </p:sp>
      <p:sp>
        <p:nvSpPr>
          <p:cNvPr id="14" name="Naslov 1"/>
          <p:cNvSpPr>
            <a:spLocks noGrp="1"/>
          </p:cNvSpPr>
          <p:nvPr>
            <p:ph type="title"/>
          </p:nvPr>
        </p:nvSpPr>
        <p:spPr>
          <a:xfrm>
            <a:off x="378285" y="131431"/>
            <a:ext cx="2482320" cy="415112"/>
          </a:xfrm>
        </p:spPr>
        <p:txBody>
          <a:bodyPr>
            <a:normAutofit/>
          </a:bodyPr>
          <a:lstStyle/>
          <a:p>
            <a:r>
              <a:rPr lang="hr-HR" sz="1800" dirty="0"/>
              <a:t>Možda niste znali:</a:t>
            </a:r>
          </a:p>
        </p:txBody>
      </p:sp>
    </p:spTree>
    <p:extLst>
      <p:ext uri="{BB962C8B-B14F-4D97-AF65-F5344CB8AC3E}">
        <p14:creationId xmlns:p14="http://schemas.microsoft.com/office/powerpoint/2010/main" val="117540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143" y="2432908"/>
            <a:ext cx="2756024" cy="1634273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8851988" y="1236689"/>
            <a:ext cx="2759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A53010"/>
                </a:solidFill>
              </a:rPr>
              <a:t>mrežna stranica knjižnice PTFOS</a:t>
            </a: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378285" y="131431"/>
            <a:ext cx="2482320" cy="415112"/>
          </a:xfrm>
        </p:spPr>
        <p:txBody>
          <a:bodyPr>
            <a:normAutofit/>
          </a:bodyPr>
          <a:lstStyle/>
          <a:p>
            <a:r>
              <a:rPr lang="hr-HR" sz="1800" dirty="0"/>
              <a:t>Možda niste znali: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8949111" y="4617070"/>
            <a:ext cx="27598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A53010"/>
                </a:solidFill>
              </a:rPr>
              <a:t>Poveznice na relevantne e-izvore nalaze se na mrežnoj stranici knjižnice „online pretraživanje”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317900" y="3914713"/>
            <a:ext cx="7226931" cy="2882042"/>
            <a:chOff x="378285" y="3350674"/>
            <a:chExt cx="7226931" cy="2882042"/>
          </a:xfrm>
        </p:grpSpPr>
        <p:sp>
          <p:nvSpPr>
            <p:cNvPr id="12" name="Pravokutnik 11">
              <a:hlinkClick r:id="rId4"/>
            </p:cNvPr>
            <p:cNvSpPr/>
            <p:nvPr/>
          </p:nvSpPr>
          <p:spPr>
            <a:xfrm>
              <a:off x="378285" y="3350674"/>
              <a:ext cx="48654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b="1" dirty="0">
                  <a:solidFill>
                    <a:srgbClr val="28166F"/>
                  </a:solidFill>
                </a:rPr>
                <a:t>ONLINE PRETRAŽIVANJE</a:t>
              </a:r>
            </a:p>
          </p:txBody>
        </p:sp>
        <p:pic>
          <p:nvPicPr>
            <p:cNvPr id="4" name="Slika 3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6926" y="3681400"/>
              <a:ext cx="6378290" cy="2551316"/>
            </a:xfrm>
            <a:prstGeom prst="rect">
              <a:avLst/>
            </a:prstGeom>
          </p:spPr>
        </p:pic>
      </p:grpSp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85" y="938817"/>
            <a:ext cx="3477110" cy="2019582"/>
          </a:xfrm>
          <a:prstGeom prst="rect">
            <a:avLst/>
          </a:prstGeom>
        </p:spPr>
      </p:pic>
      <p:pic>
        <p:nvPicPr>
          <p:cNvPr id="5" name="Slika 4">
            <a:hlinkClick r:id="rId2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7243" y="375015"/>
            <a:ext cx="3390523" cy="287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50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tfos.unios.hr/images/knjiznica_slike/DABAR_PTF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7" y="1374950"/>
            <a:ext cx="2499187" cy="1416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Pravokutnik 8"/>
          <p:cNvSpPr/>
          <p:nvPr/>
        </p:nvSpPr>
        <p:spPr>
          <a:xfrm>
            <a:off x="8365391" y="1115747"/>
            <a:ext cx="35390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dirty="0">
                <a:solidFill>
                  <a:srgbClr val="A53010"/>
                </a:solidFill>
              </a:rPr>
              <a:t>Repozitorij PTFOS osnovan je s ciljem trajnog pohranjivanja i omogućavanja slobodnog pristupa digitalnim materijalima, koji su nastali kao rezultat znanstvene, nastavne i stručne djelatnosti ustanove.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8468908" y="4254139"/>
            <a:ext cx="35390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dirty="0">
                <a:solidFill>
                  <a:srgbClr val="A53010"/>
                </a:solidFill>
              </a:rPr>
              <a:t>ZIR (nacionalni repozitorij) osnovan je s ciljem trajne pohrane i javnog pristupa svim završnim i diplomskim radovima obranjenim u Republici Hrvatskoj. </a:t>
            </a:r>
          </a:p>
        </p:txBody>
      </p:sp>
      <p:pic>
        <p:nvPicPr>
          <p:cNvPr id="3" name="Picture 2" descr="Poziv NSK na predstavljanje Nacionalnog repozitorija završnih radova (ZIR)  | FO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05" y="3585720"/>
            <a:ext cx="2989771" cy="18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sadržaja 4"/>
          <p:cNvSpPr>
            <a:spLocks noGrp="1"/>
          </p:cNvSpPr>
          <p:nvPr>
            <p:ph idx="1"/>
          </p:nvPr>
        </p:nvSpPr>
        <p:spPr>
          <a:xfrm>
            <a:off x="3890514" y="941655"/>
            <a:ext cx="3321169" cy="866590"/>
          </a:xfrm>
        </p:spPr>
        <p:txBody>
          <a:bodyPr>
            <a:normAutofit/>
          </a:bodyPr>
          <a:lstStyle/>
          <a:p>
            <a:r>
              <a:rPr lang="hr-HR" dirty="0"/>
              <a:t>Zbirka </a:t>
            </a:r>
            <a:r>
              <a:rPr lang="hr-HR" dirty="0" err="1"/>
              <a:t>ocjenskih</a:t>
            </a:r>
            <a:r>
              <a:rPr lang="hr-HR" dirty="0"/>
              <a:t> radova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hr-HR" i="1" dirty="0"/>
              <a:t>primarne publikacije</a:t>
            </a:r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378285" y="131431"/>
            <a:ext cx="2482320" cy="415112"/>
          </a:xfrm>
        </p:spPr>
        <p:txBody>
          <a:bodyPr>
            <a:normAutofit/>
          </a:bodyPr>
          <a:lstStyle/>
          <a:p>
            <a:r>
              <a:rPr lang="hr-HR" sz="1800" dirty="0"/>
              <a:t>Možda niste znali:</a:t>
            </a:r>
          </a:p>
        </p:txBody>
      </p:sp>
    </p:spTree>
    <p:extLst>
      <p:ext uri="{BB962C8B-B14F-4D97-AF65-F5344CB8AC3E}">
        <p14:creationId xmlns:p14="http://schemas.microsoft.com/office/powerpoint/2010/main" val="393774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138503" y="758745"/>
            <a:ext cx="2199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Kategorije radova:</a:t>
            </a: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2990489" y="932252"/>
            <a:ext cx="4971692" cy="591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hr-HR" sz="2800" dirty="0"/>
              <a:t>Izvorni znanstveni članak</a:t>
            </a:r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3017804" y="2180466"/>
            <a:ext cx="3462068" cy="60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/>
              <a:t>2. Pregledni članak </a:t>
            </a:r>
          </a:p>
        </p:txBody>
      </p:sp>
      <p:sp>
        <p:nvSpPr>
          <p:cNvPr id="10" name="Rezervirano mjesto sadržaja 2"/>
          <p:cNvSpPr txBox="1">
            <a:spLocks/>
          </p:cNvSpPr>
          <p:nvPr/>
        </p:nvSpPr>
        <p:spPr>
          <a:xfrm>
            <a:off x="3017804" y="3604712"/>
            <a:ext cx="3462068" cy="60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/>
              <a:t>3. Stručni članak</a:t>
            </a:r>
          </a:p>
        </p:txBody>
      </p:sp>
      <p:sp>
        <p:nvSpPr>
          <p:cNvPr id="12" name="Rezervirano mjesto sadržaja 2"/>
          <p:cNvSpPr txBox="1">
            <a:spLocks/>
          </p:cNvSpPr>
          <p:nvPr/>
        </p:nvSpPr>
        <p:spPr>
          <a:xfrm>
            <a:off x="3001991" y="5332618"/>
            <a:ext cx="4948687" cy="1029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/>
              <a:t>4. Prethodno priopćenje ili</a:t>
            </a:r>
          </a:p>
          <a:p>
            <a:pPr marL="0" indent="0">
              <a:buNone/>
            </a:pPr>
            <a:r>
              <a:rPr lang="hr-HR" sz="2800" dirty="0"/>
              <a:t>    znanstvena bilješka </a:t>
            </a:r>
          </a:p>
        </p:txBody>
      </p:sp>
      <p:sp>
        <p:nvSpPr>
          <p:cNvPr id="13" name="Rezervirano mjesto sadržaja 2"/>
          <p:cNvSpPr txBox="1">
            <a:spLocks/>
          </p:cNvSpPr>
          <p:nvPr/>
        </p:nvSpPr>
        <p:spPr>
          <a:xfrm>
            <a:off x="8318742" y="800838"/>
            <a:ext cx="3697854" cy="853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sz="1400" dirty="0">
                <a:solidFill>
                  <a:srgbClr val="A53010"/>
                </a:solidFill>
              </a:rPr>
              <a:t>Izvorni znanstveni članak je originalno znanstveno djelo u kojemu su izneseni novi rezultati fundamentalnih ili primijenjenih istraživanja.</a:t>
            </a:r>
          </a:p>
        </p:txBody>
      </p:sp>
      <p:sp>
        <p:nvSpPr>
          <p:cNvPr id="14" name="Rezervirano mjesto sadržaja 2"/>
          <p:cNvSpPr txBox="1">
            <a:spLocks/>
          </p:cNvSpPr>
          <p:nvPr/>
        </p:nvSpPr>
        <p:spPr>
          <a:xfrm>
            <a:off x="8318742" y="1788338"/>
            <a:ext cx="3873258" cy="1593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sz="1400" dirty="0">
                <a:solidFill>
                  <a:srgbClr val="A53010"/>
                </a:solidFill>
              </a:rPr>
              <a:t>Pregledni članak sadrži cjelovit prikaz (izvještaj) o određenom pitanju ili problemu istraživanja o kojemu je već objavljena znanstvena informacija, rezultat znanstvenog istraživanja, odnosno znanstvenih spoznaja, samo su u njemu one na novi način prikupljene, analizirane, sintetizirane i na znanstveni način prezentirane. </a:t>
            </a:r>
          </a:p>
        </p:txBody>
      </p:sp>
      <p:sp>
        <p:nvSpPr>
          <p:cNvPr id="15" name="Rezervirano mjesto sadržaja 2"/>
          <p:cNvSpPr txBox="1">
            <a:spLocks/>
          </p:cNvSpPr>
          <p:nvPr/>
        </p:nvSpPr>
        <p:spPr>
          <a:xfrm>
            <a:off x="8318741" y="3475297"/>
            <a:ext cx="3873257" cy="1660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sz="1400" dirty="0">
                <a:solidFill>
                  <a:srgbClr val="A53010"/>
                </a:solidFill>
              </a:rPr>
              <a:t>Stručni članak je takvo djelo u kojemu se iznose korisne informacije i spoznaje do kojih se u pravilu, došlo razvojnim istraživanjem, a ne fundamentalnim i primijenjenim istraživanjima. Takav članak ne sadrži originalne rezultate istraživanja nego se u njemu iznose već poznate spoznaje. </a:t>
            </a:r>
          </a:p>
        </p:txBody>
      </p:sp>
      <p:sp>
        <p:nvSpPr>
          <p:cNvPr id="16" name="Rezervirano mjesto sadržaja 2"/>
          <p:cNvSpPr txBox="1">
            <a:spLocks/>
          </p:cNvSpPr>
          <p:nvPr/>
        </p:nvSpPr>
        <p:spPr>
          <a:xfrm>
            <a:off x="8422258" y="5229314"/>
            <a:ext cx="3769741" cy="1395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sz="1400" dirty="0">
                <a:solidFill>
                  <a:srgbClr val="A53010"/>
                </a:solidFill>
              </a:rPr>
              <a:t>Prethodno priopćenje ili znanstvena bilješka je znanstveno djelo koje sadrži jednu ili više znanstvenih informacija, ali bez dovoljno pojedinosti koje bi omogućile čitatelju provjeru iznesenih znanstvenih spoznaja.</a:t>
            </a:r>
          </a:p>
        </p:txBody>
      </p:sp>
      <p:sp>
        <p:nvSpPr>
          <p:cNvPr id="17" name="Naslov 1"/>
          <p:cNvSpPr>
            <a:spLocks noGrp="1"/>
          </p:cNvSpPr>
          <p:nvPr>
            <p:ph type="title"/>
          </p:nvPr>
        </p:nvSpPr>
        <p:spPr>
          <a:xfrm>
            <a:off x="378285" y="131431"/>
            <a:ext cx="2482320" cy="415112"/>
          </a:xfrm>
        </p:spPr>
        <p:txBody>
          <a:bodyPr>
            <a:normAutofit/>
          </a:bodyPr>
          <a:lstStyle/>
          <a:p>
            <a:r>
              <a:rPr lang="hr-HR" sz="1800" dirty="0"/>
              <a:t>podsjetnik:</a:t>
            </a:r>
          </a:p>
        </p:txBody>
      </p:sp>
    </p:spTree>
    <p:extLst>
      <p:ext uri="{BB962C8B-B14F-4D97-AF65-F5344CB8AC3E}">
        <p14:creationId xmlns:p14="http://schemas.microsoft.com/office/powerpoint/2010/main" val="19760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932" y="107400"/>
            <a:ext cx="3499679" cy="792768"/>
          </a:xfrm>
        </p:spPr>
        <p:txBody>
          <a:bodyPr>
            <a:normAutofit/>
          </a:bodyPr>
          <a:lstStyle/>
          <a:p>
            <a:r>
              <a:rPr lang="hr-HR" sz="1800" dirty="0"/>
              <a:t>Pomoć pri pretraživanju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800" dirty="0"/>
              <a:t>Booleovi operatori 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776" y="192801"/>
            <a:ext cx="4170209" cy="621965"/>
          </a:xfrm>
        </p:spPr>
        <p:txBody>
          <a:bodyPr>
            <a:noAutofit/>
          </a:bodyPr>
          <a:lstStyle/>
          <a:p>
            <a:pPr algn="just"/>
            <a:r>
              <a:rPr lang="hr-HR" sz="1800" dirty="0"/>
              <a:t>koriste se za povezivanje riječi i izraza unutar upita za pretraživanje. </a:t>
            </a:r>
          </a:p>
          <a:p>
            <a:pPr algn="just"/>
            <a:endParaRPr lang="hr-HR" sz="1800" dirty="0"/>
          </a:p>
        </p:txBody>
      </p:sp>
      <p:sp>
        <p:nvSpPr>
          <p:cNvPr id="5" name="Rezervirano mjesto teksta 3"/>
          <p:cNvSpPr txBox="1">
            <a:spLocks/>
          </p:cNvSpPr>
          <p:nvPr/>
        </p:nvSpPr>
        <p:spPr>
          <a:xfrm>
            <a:off x="8397061" y="887660"/>
            <a:ext cx="3714425" cy="975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/>
              <a:t>Operator „</a:t>
            </a:r>
            <a:r>
              <a:rPr lang="hr-HR" sz="1700" b="1" dirty="0"/>
              <a:t>AND</a:t>
            </a:r>
            <a:r>
              <a:rPr lang="hr-HR" dirty="0"/>
              <a:t>” povezuje riječi i pojmove. To je zadani operator koji se koristi i kada nije upisan  (ukoliko pojam koji se sastoji od više riječi nije omeđen navodnicima) te sužava pretragu.</a:t>
            </a:r>
          </a:p>
        </p:txBody>
      </p:sp>
      <p:sp>
        <p:nvSpPr>
          <p:cNvPr id="6" name="Rezervirano mjesto teksta 3"/>
          <p:cNvSpPr txBox="1">
            <a:spLocks/>
          </p:cNvSpPr>
          <p:nvPr/>
        </p:nvSpPr>
        <p:spPr>
          <a:xfrm>
            <a:off x="8482982" y="1919809"/>
            <a:ext cx="3533613" cy="7112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/>
              <a:t>Znak „</a:t>
            </a:r>
            <a:r>
              <a:rPr lang="hr-HR" sz="1600" b="1" dirty="0"/>
              <a:t>+</a:t>
            </a:r>
            <a:r>
              <a:rPr lang="hr-HR" dirty="0"/>
              <a:t>” se stavlja u pretraživanje ispred riječi koja mora biti obuhvaćena u pretraživanje.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009059" y="5759570"/>
            <a:ext cx="7167688" cy="956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Napomena: Booleovi operatori uvijek se moraju upisati VELIKIM SLOVIMA</a:t>
            </a:r>
          </a:p>
        </p:txBody>
      </p:sp>
      <p:sp>
        <p:nvSpPr>
          <p:cNvPr id="8" name="Rezervirano mjesto teksta 3"/>
          <p:cNvSpPr txBox="1">
            <a:spLocks/>
          </p:cNvSpPr>
          <p:nvPr/>
        </p:nvSpPr>
        <p:spPr>
          <a:xfrm>
            <a:off x="581479" y="1028413"/>
            <a:ext cx="1721544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5400" dirty="0"/>
              <a:t>AND</a:t>
            </a:r>
          </a:p>
        </p:txBody>
      </p:sp>
      <p:sp>
        <p:nvSpPr>
          <p:cNvPr id="9" name="Rezervirano mjesto teksta 3"/>
          <p:cNvSpPr txBox="1">
            <a:spLocks/>
          </p:cNvSpPr>
          <p:nvPr/>
        </p:nvSpPr>
        <p:spPr>
          <a:xfrm>
            <a:off x="1831100" y="1919809"/>
            <a:ext cx="1721544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5400" dirty="0"/>
              <a:t>+</a:t>
            </a:r>
          </a:p>
        </p:txBody>
      </p:sp>
      <p:sp>
        <p:nvSpPr>
          <p:cNvPr id="10" name="Rezervirano mjesto teksta 3"/>
          <p:cNvSpPr txBox="1">
            <a:spLocks/>
          </p:cNvSpPr>
          <p:nvPr/>
        </p:nvSpPr>
        <p:spPr>
          <a:xfrm>
            <a:off x="2460168" y="2704381"/>
            <a:ext cx="1721544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5400" dirty="0"/>
              <a:t>OR</a:t>
            </a:r>
          </a:p>
        </p:txBody>
      </p:sp>
      <p:sp>
        <p:nvSpPr>
          <p:cNvPr id="11" name="Rezervirano mjesto teksta 3"/>
          <p:cNvSpPr txBox="1">
            <a:spLocks/>
          </p:cNvSpPr>
          <p:nvPr/>
        </p:nvSpPr>
        <p:spPr>
          <a:xfrm>
            <a:off x="3511152" y="3764281"/>
            <a:ext cx="1721544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5400" dirty="0"/>
              <a:t>NOT</a:t>
            </a:r>
          </a:p>
        </p:txBody>
      </p:sp>
      <p:sp>
        <p:nvSpPr>
          <p:cNvPr id="12" name="Rezervirano mjesto teksta 3"/>
          <p:cNvSpPr txBox="1">
            <a:spLocks/>
          </p:cNvSpPr>
          <p:nvPr/>
        </p:nvSpPr>
        <p:spPr>
          <a:xfrm>
            <a:off x="5494998" y="4567400"/>
            <a:ext cx="1721544" cy="975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8000" dirty="0"/>
              <a:t>-</a:t>
            </a:r>
          </a:p>
        </p:txBody>
      </p:sp>
      <p:sp>
        <p:nvSpPr>
          <p:cNvPr id="14" name="Rezervirano mjesto teksta 3"/>
          <p:cNvSpPr txBox="1">
            <a:spLocks/>
          </p:cNvSpPr>
          <p:nvPr/>
        </p:nvSpPr>
        <p:spPr>
          <a:xfrm>
            <a:off x="8397061" y="2895457"/>
            <a:ext cx="3714425" cy="784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/>
              <a:t>Operator „</a:t>
            </a:r>
            <a:r>
              <a:rPr lang="hr-HR" sz="1600" b="1" dirty="0"/>
              <a:t>OR</a:t>
            </a:r>
            <a:r>
              <a:rPr lang="hr-HR" dirty="0"/>
              <a:t>” se koristi kada se žele pronaći rezultati u kojima su pojmovi iz postavljenog upita.</a:t>
            </a:r>
          </a:p>
        </p:txBody>
      </p:sp>
      <p:sp>
        <p:nvSpPr>
          <p:cNvPr id="15" name="Rezervirano mjesto teksta 3"/>
          <p:cNvSpPr txBox="1">
            <a:spLocks/>
          </p:cNvSpPr>
          <p:nvPr/>
        </p:nvSpPr>
        <p:spPr>
          <a:xfrm>
            <a:off x="8397060" y="3764281"/>
            <a:ext cx="3714425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/>
              <a:t>Operator „</a:t>
            </a:r>
            <a:r>
              <a:rPr lang="hr-HR" sz="1600" b="1" dirty="0"/>
              <a:t>NOT</a:t>
            </a:r>
            <a:r>
              <a:rPr lang="hr-HR" dirty="0"/>
              <a:t>” se koristi kada se iz rezultata pretraživanja izuzimaju svi zapisi koji sadrže pojam nakon upisanog operatora NOT.</a:t>
            </a:r>
          </a:p>
        </p:txBody>
      </p:sp>
      <p:sp>
        <p:nvSpPr>
          <p:cNvPr id="16" name="Rezervirano mjesto teksta 3"/>
          <p:cNvSpPr txBox="1">
            <a:spLocks/>
          </p:cNvSpPr>
          <p:nvPr/>
        </p:nvSpPr>
        <p:spPr>
          <a:xfrm>
            <a:off x="8477573" y="4846753"/>
            <a:ext cx="3633911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/>
              <a:t>Znak „</a:t>
            </a:r>
            <a:r>
              <a:rPr lang="hr-HR" sz="1800" b="1" dirty="0"/>
              <a:t>-</a:t>
            </a:r>
            <a:r>
              <a:rPr lang="hr-HR" dirty="0"/>
              <a:t>” se stavlja u pretraživanje ispred riječi koju ne želite obuhvatiti u rezultatima pretraživanja.</a:t>
            </a:r>
          </a:p>
        </p:txBody>
      </p:sp>
    </p:spTree>
    <p:extLst>
      <p:ext uri="{BB962C8B-B14F-4D97-AF65-F5344CB8AC3E}">
        <p14:creationId xmlns:p14="http://schemas.microsoft.com/office/powerpoint/2010/main" val="17748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932" y="107400"/>
            <a:ext cx="7167688" cy="792768"/>
          </a:xfrm>
        </p:spPr>
        <p:txBody>
          <a:bodyPr>
            <a:normAutofit/>
          </a:bodyPr>
          <a:lstStyle/>
          <a:p>
            <a:r>
              <a:rPr lang="hr-HR" sz="1800" dirty="0"/>
              <a:t>Pomoć pri pretraživanju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800" dirty="0"/>
              <a:t>ostali znakovi </a:t>
            </a:r>
          </a:p>
        </p:txBody>
      </p:sp>
      <p:sp>
        <p:nvSpPr>
          <p:cNvPr id="5" name="Rezervirano mjesto teksta 3"/>
          <p:cNvSpPr txBox="1">
            <a:spLocks/>
          </p:cNvSpPr>
          <p:nvPr/>
        </p:nvSpPr>
        <p:spPr>
          <a:xfrm>
            <a:off x="8397061" y="887660"/>
            <a:ext cx="3714425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/>
              <a:t>Znak „</a:t>
            </a:r>
            <a:r>
              <a:rPr lang="hr-HR" sz="2600" dirty="0"/>
              <a:t>?</a:t>
            </a:r>
            <a:r>
              <a:rPr lang="hr-HR" dirty="0"/>
              <a:t>” koristi se kada niste sigurni kako se točno piše riječ ali mijenja</a:t>
            </a:r>
            <a:r>
              <a:rPr lang="pl-PL" dirty="0"/>
              <a:t> samo jedno slovo u riječi.</a:t>
            </a:r>
            <a:endParaRPr lang="hr-HR" dirty="0"/>
          </a:p>
        </p:txBody>
      </p:sp>
      <p:sp>
        <p:nvSpPr>
          <p:cNvPr id="6" name="Rezervirano mjesto teksta 3"/>
          <p:cNvSpPr txBox="1">
            <a:spLocks/>
          </p:cNvSpPr>
          <p:nvPr/>
        </p:nvSpPr>
        <p:spPr>
          <a:xfrm>
            <a:off x="8392575" y="2631057"/>
            <a:ext cx="3533613" cy="711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/>
              <a:t>Simbol „</a:t>
            </a:r>
            <a:r>
              <a:rPr lang="hr-HR" sz="3200" b="1" dirty="0"/>
              <a:t>*</a:t>
            </a:r>
            <a:r>
              <a:rPr lang="hr-HR" dirty="0"/>
              <a:t>” se koristi za zamjenu više slova, a može biti i unutar pojma kojim se postavlja upit.</a:t>
            </a:r>
          </a:p>
        </p:txBody>
      </p:sp>
      <p:sp>
        <p:nvSpPr>
          <p:cNvPr id="8" name="Rezervirano mjesto teksta 3"/>
          <p:cNvSpPr txBox="1">
            <a:spLocks/>
          </p:cNvSpPr>
          <p:nvPr/>
        </p:nvSpPr>
        <p:spPr>
          <a:xfrm>
            <a:off x="1219834" y="1299785"/>
            <a:ext cx="1721544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5400" dirty="0"/>
              <a:t>?</a:t>
            </a:r>
          </a:p>
        </p:txBody>
      </p:sp>
      <p:sp>
        <p:nvSpPr>
          <p:cNvPr id="9" name="Rezervirano mjesto teksta 3"/>
          <p:cNvSpPr txBox="1">
            <a:spLocks/>
          </p:cNvSpPr>
          <p:nvPr/>
        </p:nvSpPr>
        <p:spPr>
          <a:xfrm>
            <a:off x="2509007" y="2631057"/>
            <a:ext cx="1721544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5400" dirty="0"/>
              <a:t>*</a:t>
            </a:r>
          </a:p>
        </p:txBody>
      </p:sp>
      <p:sp>
        <p:nvSpPr>
          <p:cNvPr id="10" name="Rezervirano mjesto teksta 3"/>
          <p:cNvSpPr txBox="1">
            <a:spLocks/>
          </p:cNvSpPr>
          <p:nvPr/>
        </p:nvSpPr>
        <p:spPr>
          <a:xfrm>
            <a:off x="2509007" y="4318815"/>
            <a:ext cx="2603538" cy="58228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5400" dirty="0"/>
              <a:t>„navodnici”</a:t>
            </a:r>
          </a:p>
        </p:txBody>
      </p:sp>
      <p:sp>
        <p:nvSpPr>
          <p:cNvPr id="14" name="Rezervirano mjesto teksta 3"/>
          <p:cNvSpPr txBox="1">
            <a:spLocks/>
          </p:cNvSpPr>
          <p:nvPr/>
        </p:nvSpPr>
        <p:spPr>
          <a:xfrm>
            <a:off x="8392575" y="4217670"/>
            <a:ext cx="3714425" cy="784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/>
              <a:t>Znak „navodnika” se koristi kada se u pretraživanju koriste pojmovi koji se sastoje od više riječi, kako bi se dobili rezultati u kojima se nalaze točni rezultati iz postavljenog upita.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Rezervirano mjesto teksta 3"/>
          <p:cNvSpPr txBox="1">
            <a:spLocks/>
          </p:cNvSpPr>
          <p:nvPr/>
        </p:nvSpPr>
        <p:spPr>
          <a:xfrm>
            <a:off x="3369779" y="265695"/>
            <a:ext cx="4170209" cy="621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1800"/>
              <a:t>koriste se za povezivanje riječi i izraza unutar upita za pretraživanje. </a:t>
            </a:r>
          </a:p>
          <a:p>
            <a:pPr algn="just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8091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6673" y="172528"/>
            <a:ext cx="4605644" cy="542602"/>
          </a:xfrm>
        </p:spPr>
        <p:txBody>
          <a:bodyPr>
            <a:normAutofit/>
          </a:bodyPr>
          <a:lstStyle/>
          <a:p>
            <a:r>
              <a:rPr lang="hr-HR" sz="2400" dirty="0"/>
              <a:t>RELEVANTNI IZVORI INFORMACIJA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549640" y="560717"/>
            <a:ext cx="3200400" cy="1190445"/>
          </a:xfrm>
        </p:spPr>
        <p:txBody>
          <a:bodyPr/>
          <a:lstStyle/>
          <a:p>
            <a:pPr algn="just"/>
            <a:r>
              <a:rPr lang="hr-HR" dirty="0"/>
              <a:t>Hrčak je centralni portal koji na jednom mjestu okuplja hrvatske znanstvene i stručne časopise koji nude otvoreni pristup svojim radovima.</a:t>
            </a:r>
          </a:p>
        </p:txBody>
      </p:sp>
      <p:pic>
        <p:nvPicPr>
          <p:cNvPr id="1028" name="Picture 4" descr="http://www.ptfos.unios.hr/images/knjiznica/isiwos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87" y="4916060"/>
            <a:ext cx="2381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tfos.unios.hr/images/logotipi/portal-elektronickih-izvora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93" y="2686036"/>
            <a:ext cx="3128024" cy="109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zervirano mjesto teksta 3"/>
          <p:cNvSpPr txBox="1">
            <a:spLocks/>
          </p:cNvSpPr>
          <p:nvPr/>
        </p:nvSpPr>
        <p:spPr>
          <a:xfrm>
            <a:off x="8549640" y="2590132"/>
            <a:ext cx="3200400" cy="1190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/>
              <a:t>Portal elektroničkih izvora za hrvatsku akademsku i znanstvenu zajednicu omogućuje pristup bazama podataka s nacionalnom licencijom.</a:t>
            </a:r>
          </a:p>
        </p:txBody>
      </p:sp>
      <p:sp>
        <p:nvSpPr>
          <p:cNvPr id="13" name="Rezervirano mjesto teksta 3"/>
          <p:cNvSpPr txBox="1">
            <a:spLocks/>
          </p:cNvSpPr>
          <p:nvPr/>
        </p:nvSpPr>
        <p:spPr>
          <a:xfrm>
            <a:off x="8549640" y="5286996"/>
            <a:ext cx="3200400" cy="1190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Web of Science (</a:t>
            </a:r>
            <a:r>
              <a:rPr lang="en-US" dirty="0" err="1"/>
              <a:t>WoS</a:t>
            </a:r>
            <a:r>
              <a:rPr lang="en-US" dirty="0"/>
              <a:t>) je </a:t>
            </a:r>
            <a:r>
              <a:rPr lang="en-US" dirty="0" err="1"/>
              <a:t>platforma</a:t>
            </a:r>
            <a:r>
              <a:rPr lang="en-US" dirty="0"/>
              <a:t> u </a:t>
            </a:r>
            <a:r>
              <a:rPr lang="en-US" dirty="0" err="1"/>
              <a:t>izdanju</a:t>
            </a:r>
            <a:r>
              <a:rPr lang="en-US" dirty="0"/>
              <a:t> </a:t>
            </a:r>
            <a:r>
              <a:rPr lang="en-US" dirty="0" err="1"/>
              <a:t>Clarivate</a:t>
            </a:r>
            <a:r>
              <a:rPr lang="en-US" dirty="0"/>
              <a:t> Analytics</a:t>
            </a:r>
            <a:r>
              <a:rPr lang="hr-HR" dirty="0"/>
              <a:t> putem koje su dostupne </a:t>
            </a:r>
            <a:r>
              <a:rPr lang="hr-HR" dirty="0" err="1"/>
              <a:t>citatne</a:t>
            </a:r>
            <a:r>
              <a:rPr lang="hr-HR" dirty="0"/>
              <a:t> baze koje pokrivaju sva područja znanosti. </a:t>
            </a:r>
          </a:p>
        </p:txBody>
      </p:sp>
      <p:pic>
        <p:nvPicPr>
          <p:cNvPr id="9" name="Picture 4" descr="https://hrcak.srce.hr/javno/assets/images/hrcak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4" y="1031462"/>
            <a:ext cx="303847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54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drv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1109</TotalTime>
  <Words>1585</Words>
  <Application>Microsoft Office PowerPoint</Application>
  <PresentationFormat>Široki zaslon</PresentationFormat>
  <Paragraphs>192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31" baseType="lpstr">
      <vt:lpstr>Arial</vt:lpstr>
      <vt:lpstr>Calibri</vt:lpstr>
      <vt:lpstr>Courier New</vt:lpstr>
      <vt:lpstr>Lucida Grande</vt:lpstr>
      <vt:lpstr>Roboto</vt:lpstr>
      <vt:lpstr>Rockwell</vt:lpstr>
      <vt:lpstr>Rockwell Condensed</vt:lpstr>
      <vt:lpstr>Times New Roman</vt:lpstr>
      <vt:lpstr>Wingdings</vt:lpstr>
      <vt:lpstr>Wingdings 3</vt:lpstr>
      <vt:lpstr>Vrsta drva</vt:lpstr>
      <vt:lpstr>Ponešto iz knjižnice  pretraživanje RELEVANTNIH IZVORA ZNANSTVENIH PODATAKA</vt:lpstr>
      <vt:lpstr>PowerPoint prezentacija</vt:lpstr>
      <vt:lpstr>Možda niste znali:</vt:lpstr>
      <vt:lpstr>Možda niste znali:</vt:lpstr>
      <vt:lpstr>Možda niste znali:</vt:lpstr>
      <vt:lpstr>podsjetnik:</vt:lpstr>
      <vt:lpstr>Pomoć pri pretraživanju Booleovi operatori </vt:lpstr>
      <vt:lpstr>Pomoć pri pretraživanju ostali znakovi </vt:lpstr>
      <vt:lpstr>RELEVANTNI IZVORI INFORMACIJA</vt:lpstr>
      <vt:lpstr>PowerPoint prezentacija</vt:lpstr>
      <vt:lpstr>PowerPoint prezentacija</vt:lpstr>
      <vt:lpstr>PowerPoint prezentacija</vt:lpstr>
      <vt:lpstr>Zotero – stilovi citiranja</vt:lpstr>
      <vt:lpstr>PowerPoint prezentacija</vt:lpstr>
      <vt:lpstr>Zotero – pojedine funkcije</vt:lpstr>
      <vt:lpstr>primjer</vt:lpstr>
      <vt:lpstr>PowerPoint prezentacija</vt:lpstr>
      <vt:lpstr>2. zadatak: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knjige, udžbenici, referentna zbirka i pretraživanje e-kataloga knjižnice</dc:title>
  <dc:creator>Recenzent</dc:creator>
  <cp:lastModifiedBy>recenzent</cp:lastModifiedBy>
  <cp:revision>185</cp:revision>
  <dcterms:created xsi:type="dcterms:W3CDTF">2017-12-13T10:07:44Z</dcterms:created>
  <dcterms:modified xsi:type="dcterms:W3CDTF">2024-05-24T09:01:01Z</dcterms:modified>
</cp:coreProperties>
</file>