
<file path=[Content_Types].xml><?xml version="1.0" encoding="utf-8"?>
<Types xmlns="http://schemas.openxmlformats.org/package/2006/content-types">
  <Default Extension="crdownload" ContentType="image/jpeg"/>
  <Default Extension="docx" ContentType="application/vnd.openxmlformats-officedocument.wordprocessingml.documen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80" r:id="rId17"/>
    <p:sldId id="272" r:id="rId18"/>
    <p:sldId id="281" r:id="rId19"/>
    <p:sldId id="273" r:id="rId20"/>
    <p:sldId id="282" r:id="rId21"/>
    <p:sldId id="274" r:id="rId22"/>
    <p:sldId id="275" r:id="rId23"/>
    <p:sldId id="276" r:id="rId24"/>
    <p:sldId id="277" r:id="rId25"/>
    <p:sldId id="278" r:id="rId26"/>
    <p:sldId id="279" r:id="rId27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799B23B-EC83-4686-B30A-512413B5E67A}" styleName="Svijetli stil 3 - Isticanj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1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EC0998C-4FBB-81E6-6480-2F2D67A68B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89C80736-DC1F-09E2-0464-D0E6C3EA2E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C486D884-A201-50EE-8616-8111AE985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6100E-48E1-4D14-AC76-50C77FECCB7A}" type="datetimeFigureOut">
              <a:rPr lang="hr-HR" smtClean="0"/>
              <a:t>13.9.2022.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DD008F66-749F-DFBA-2645-041C2EA30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D9B5554A-A334-1BAB-42B5-07375CAEF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56488-7010-4D26-AE0F-CD8DA5C3D30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64900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5D8C2C0-652D-1EBF-2F88-C6720D833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9AB72BF4-02A2-0DC5-F8E1-7083CE45CC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3812F55F-07B2-BA36-B8D9-106750173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6100E-48E1-4D14-AC76-50C77FECCB7A}" type="datetimeFigureOut">
              <a:rPr lang="hr-HR" smtClean="0"/>
              <a:t>13.9.2022.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C954D910-6DB4-B72B-80E7-5BACB8A2E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63F36BE0-FC15-DFEA-B0D6-F433EC88F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56488-7010-4D26-AE0F-CD8DA5C3D30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37373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B61D6CC3-0208-8048-FA0F-AED419FA3E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5ED1EDCE-456A-BE68-60B1-E28A1C20C8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276F9EA4-C34C-C1AE-1FCB-9749A0E12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6100E-48E1-4D14-AC76-50C77FECCB7A}" type="datetimeFigureOut">
              <a:rPr lang="hr-HR" smtClean="0"/>
              <a:t>13.9.2022.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D13C8CB9-2F83-FD7D-5CC3-C70420F74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38323971-5871-33F3-1814-4183F7D86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56488-7010-4D26-AE0F-CD8DA5C3D30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75179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99AABC2-6A0A-5921-475A-2666E6D16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908DA1E-ABE9-9F33-D62B-197ADB0D8B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1B9C5AEE-B993-E96E-35A3-A71D67813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6100E-48E1-4D14-AC76-50C77FECCB7A}" type="datetimeFigureOut">
              <a:rPr lang="hr-HR" smtClean="0"/>
              <a:t>13.9.2022.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0CFF5A22-ABC3-9BEA-92F3-EE75AC0F5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75327AC7-C65A-802C-7859-9FC286AD0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56488-7010-4D26-AE0F-CD8DA5C3D30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01801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6C46C3F-B1DD-731B-5421-B499B7260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F75E60B9-54A6-B942-6177-CF7D48DF54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69185835-D0A3-734B-CABC-88436D665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6100E-48E1-4D14-AC76-50C77FECCB7A}" type="datetimeFigureOut">
              <a:rPr lang="hr-HR" smtClean="0"/>
              <a:t>13.9.2022.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514B55E0-C2A4-4209-FFCF-34F74D751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8768E717-E63F-152E-A09A-2718EF467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56488-7010-4D26-AE0F-CD8DA5C3D30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83835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1C2CA2D-1649-C290-9980-53BFB0F4D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990C5AC-01DB-D2A5-D421-C109E15DE0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F710260B-592D-4FE7-1C91-B0C7073328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8013796D-33BB-EE2E-FE5A-D01C35D19E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6100E-48E1-4D14-AC76-50C77FECCB7A}" type="datetimeFigureOut">
              <a:rPr lang="hr-HR" smtClean="0"/>
              <a:t>13.9.2022.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79B3C77D-E3B5-A387-11DB-9A628850E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9F89BE91-6B38-D630-78A5-43C943F2B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56488-7010-4D26-AE0F-CD8DA5C3D30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8635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6B6301C-83A2-56BC-3810-AF8FD47CA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B955CF40-A29A-69FE-DD26-1B821C394C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66A65542-274C-1235-C8FD-F504DAFBAD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B3308CC9-2369-931D-2AA4-5AC528A238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C9B5B1CF-E074-AE71-5109-3840DA56F9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76CFD227-B236-EF80-2C69-DBD234B3F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6100E-48E1-4D14-AC76-50C77FECCB7A}" type="datetimeFigureOut">
              <a:rPr lang="hr-HR" smtClean="0"/>
              <a:t>13.9.2022.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4A00972E-BBD4-AC6B-7D2D-6129D07B2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66B3779B-B51B-870C-1ADE-D1E37F177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56488-7010-4D26-AE0F-CD8DA5C3D30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21334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BA913D9-97C0-9615-0682-0D3EE0CF1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060E9B59-4541-5B83-2FB8-59FFFB879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6100E-48E1-4D14-AC76-50C77FECCB7A}" type="datetimeFigureOut">
              <a:rPr lang="hr-HR" smtClean="0"/>
              <a:t>13.9.2022.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567CD254-19E7-8D46-765E-4961B062B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CD888D01-443B-A54B-2297-3D0CB0716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56488-7010-4D26-AE0F-CD8DA5C3D30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75323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A1A189DB-A18F-4874-7D29-513F93831E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6100E-48E1-4D14-AC76-50C77FECCB7A}" type="datetimeFigureOut">
              <a:rPr lang="hr-HR" smtClean="0"/>
              <a:t>13.9.2022.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F5860AD1-6AD8-582F-BCD2-2D8FECC36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6BF874BD-A142-226F-3529-DAB22011D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56488-7010-4D26-AE0F-CD8DA5C3D30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77750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11DFAE1-C050-296C-7F94-68183B223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180D2A3-B075-68ED-CAAC-CB1D041458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40D53BB8-CD8B-F4D1-EFAC-2F19499763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83BFC889-329D-3301-6195-C7990059A7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6100E-48E1-4D14-AC76-50C77FECCB7A}" type="datetimeFigureOut">
              <a:rPr lang="hr-HR" smtClean="0"/>
              <a:t>13.9.2022.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032C4457-4584-B7D0-D4A6-21A0A1004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0592B705-F31B-B052-C896-35CD7DA91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56488-7010-4D26-AE0F-CD8DA5C3D30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48923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33E0094-5399-3EBB-F073-3757AE52B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12EA30D1-54F7-51EE-3B72-8C542C1799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9EEFDCF5-FC87-35E1-C30F-A53B603489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1764A598-B44C-1947-C0E9-24D7C4B76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6100E-48E1-4D14-AC76-50C77FECCB7A}" type="datetimeFigureOut">
              <a:rPr lang="hr-HR" smtClean="0"/>
              <a:t>13.9.2022.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145344F6-012F-0D18-8113-E4568B8824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713BE731-0B94-23DD-F8EF-E2888E372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56488-7010-4D26-AE0F-CD8DA5C3D30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17474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426F255B-0B35-7CA2-6054-EA3273F7F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6B86CB07-0D6E-05D9-AF8F-C36C87C72A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5618FF8A-A888-A994-1476-2246ECAFC3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16100E-48E1-4D14-AC76-50C77FECCB7A}" type="datetimeFigureOut">
              <a:rPr lang="hr-HR" smtClean="0"/>
              <a:t>13.9.2022.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DC56DD2C-E96A-0610-D5A2-3FA1E1A987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C6F5C3F1-9E9E-9F12-64FD-63E05CCFCF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E56488-7010-4D26-AE0F-CD8DA5C3D30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18810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package" Target="../embeddings/Microsoft_Word_Document.docx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crdownload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AEE83BE-8251-748A-8280-56F898B551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939799"/>
          </a:xfrm>
        </p:spPr>
        <p:txBody>
          <a:bodyPr>
            <a:normAutofit/>
          </a:bodyPr>
          <a:lstStyle/>
          <a:p>
            <a:r>
              <a:rPr kumimoji="0" lang="hr-HR" sz="2200" b="0" i="0" u="none" strike="noStrike" kern="1200" cap="all" spc="-10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"/>
                <a:ea typeface="Times New Roman"/>
                <a:cs typeface="+mj-cs"/>
              </a:rPr>
              <a:t>SVEUČILIŠTE JOSIPA JURJA STROSSMAYERA U OSIJEKU</a:t>
            </a:r>
            <a:br>
              <a:rPr kumimoji="0" lang="hr-HR" sz="2200" b="0" i="0" u="none" strike="noStrike" kern="1200" cap="all" spc="-10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Times New Roman"/>
                <a:ea typeface="Times New Roman"/>
                <a:cs typeface="+mj-cs"/>
              </a:rPr>
            </a:br>
            <a:r>
              <a:rPr kumimoji="0" lang="hr-HR" sz="2200" b="1" i="0" u="none" strike="noStrike" kern="1200" cap="all" spc="-10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"/>
                <a:ea typeface="Times New Roman"/>
                <a:cs typeface="+mj-cs"/>
              </a:rPr>
              <a:t>PREHRAMBENO-TEHNOLOŠKI FAKULTET OSIJEK</a:t>
            </a:r>
            <a:endParaRPr lang="hr-HR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277B9C07-69DE-D36F-FE26-1CAFD6BE72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981200"/>
            <a:ext cx="9144000" cy="4648200"/>
          </a:xfrm>
        </p:spPr>
        <p:txBody>
          <a:bodyPr/>
          <a:lstStyle/>
          <a:p>
            <a:r>
              <a:rPr lang="hr-HR" sz="2200" dirty="0">
                <a:latin typeface="Calibri" panose="020F0502020204030204" pitchFamily="34" charset="0"/>
                <a:cs typeface="Calibri" panose="020F0502020204030204" pitchFamily="34" charset="0"/>
              </a:rPr>
              <a:t>Nikolina Budimir</a:t>
            </a:r>
          </a:p>
          <a:p>
            <a:endParaRPr lang="hr-HR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hr-HR" dirty="0"/>
          </a:p>
          <a:p>
            <a:r>
              <a:rPr lang="hr-HR" b="1" dirty="0"/>
              <a:t>UNOS ZAČINA I RAZINE 8-HIDROKSIDEOKSIGVANOZINA U URINU</a:t>
            </a:r>
          </a:p>
          <a:p>
            <a:endParaRPr lang="hr-HR" dirty="0"/>
          </a:p>
          <a:p>
            <a:r>
              <a:rPr lang="hr-HR" sz="2000" dirty="0"/>
              <a:t>DIPLOMSKI RAD</a:t>
            </a:r>
          </a:p>
          <a:p>
            <a:endParaRPr lang="hr-HR" sz="2000" dirty="0"/>
          </a:p>
          <a:p>
            <a:endParaRPr lang="hr-HR" sz="2000" dirty="0"/>
          </a:p>
          <a:p>
            <a:endParaRPr lang="hr-HR" sz="2000" dirty="0"/>
          </a:p>
          <a:p>
            <a:endParaRPr lang="hr-HR" sz="2000" dirty="0"/>
          </a:p>
          <a:p>
            <a:endParaRPr lang="hr-HR" sz="2000" dirty="0"/>
          </a:p>
          <a:p>
            <a:endParaRPr lang="hr-HR" sz="2000" dirty="0"/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865E8FC0-C3BC-F991-B7CF-C801812D491F}"/>
              </a:ext>
            </a:extLst>
          </p:cNvPr>
          <p:cNvSpPr txBox="1"/>
          <p:nvPr/>
        </p:nvSpPr>
        <p:spPr>
          <a:xfrm>
            <a:off x="4762500" y="6063491"/>
            <a:ext cx="3632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20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Osijek, 15. rujan 2022.</a:t>
            </a:r>
            <a:endParaRPr lang="hr-HR" sz="2200" dirty="0"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43316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95D8D20-EE00-D4C9-9FCD-3B8EA1F873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hr-HR" sz="2400" u="sng" dirty="0"/>
              <a:t>UTJECAJ PREHRANE I ZAČINA NA 8-OHdG</a:t>
            </a:r>
          </a:p>
          <a:p>
            <a:endParaRPr lang="hr-HR" sz="2200" u="sng" dirty="0"/>
          </a:p>
          <a:p>
            <a:r>
              <a:rPr lang="hr-HR" sz="2200" dirty="0"/>
              <a:t>Thompson i suradnici (1999)- povećana konzumacija voća i povrća smanjila je razine </a:t>
            </a:r>
            <a:r>
              <a:rPr lang="hr-HR" sz="2200" dirty="0" err="1"/>
              <a:t>limfocitnog</a:t>
            </a:r>
            <a:r>
              <a:rPr lang="hr-HR" sz="2200" dirty="0"/>
              <a:t> 8-OHdG (-21,5%) i urinarnog 8-OHdG (-56,9%)</a:t>
            </a:r>
          </a:p>
          <a:p>
            <a:r>
              <a:rPr lang="hr-HR" sz="2200" dirty="0" err="1"/>
              <a:t>Kiefer</a:t>
            </a:r>
            <a:r>
              <a:rPr lang="hr-HR" sz="2200" dirty="0"/>
              <a:t> i suradnici (2004)- suplementi na bazi voća i povrća su povećali razine antioksidanasa</a:t>
            </a:r>
          </a:p>
          <a:p>
            <a:r>
              <a:rPr lang="hr-HR" sz="2200" u="sng" dirty="0"/>
              <a:t>aktivacija faktora Nrf2</a:t>
            </a:r>
          </a:p>
        </p:txBody>
      </p:sp>
    </p:spTree>
    <p:extLst>
      <p:ext uri="{BB962C8B-B14F-4D97-AF65-F5344CB8AC3E}">
        <p14:creationId xmlns:p14="http://schemas.microsoft.com/office/powerpoint/2010/main" val="19402943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DA2E7C1E-2B5A-4BBA-AE51-1CD8C19309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6">
            <a:extLst>
              <a:ext uri="{FF2B5EF4-FFF2-40B4-BE49-F238E27FC236}">
                <a16:creationId xmlns:a16="http://schemas.microsoft.com/office/drawing/2014/main" id="{43DF76B1-5174-4FAF-9D19-FFEE984268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38200" y="720953"/>
            <a:ext cx="10515600" cy="5416094"/>
          </a:xfrm>
          <a:custGeom>
            <a:avLst/>
            <a:gdLst>
              <a:gd name="connsiteX0" fmla="*/ 0 w 10515600"/>
              <a:gd name="connsiteY0" fmla="*/ 0 h 5416094"/>
              <a:gd name="connsiteX1" fmla="*/ 552069 w 10515600"/>
              <a:gd name="connsiteY1" fmla="*/ 0 h 5416094"/>
              <a:gd name="connsiteX2" fmla="*/ 893826 w 10515600"/>
              <a:gd name="connsiteY2" fmla="*/ 0 h 5416094"/>
              <a:gd name="connsiteX3" fmla="*/ 1761363 w 10515600"/>
              <a:gd name="connsiteY3" fmla="*/ 0 h 5416094"/>
              <a:gd name="connsiteX4" fmla="*/ 2313432 w 10515600"/>
              <a:gd name="connsiteY4" fmla="*/ 0 h 5416094"/>
              <a:gd name="connsiteX5" fmla="*/ 2865501 w 10515600"/>
              <a:gd name="connsiteY5" fmla="*/ 0 h 5416094"/>
              <a:gd name="connsiteX6" fmla="*/ 3733038 w 10515600"/>
              <a:gd name="connsiteY6" fmla="*/ 0 h 5416094"/>
              <a:gd name="connsiteX7" fmla="*/ 4179951 w 10515600"/>
              <a:gd name="connsiteY7" fmla="*/ 0 h 5416094"/>
              <a:gd name="connsiteX8" fmla="*/ 5047488 w 10515600"/>
              <a:gd name="connsiteY8" fmla="*/ 0 h 5416094"/>
              <a:gd name="connsiteX9" fmla="*/ 5915025 w 10515600"/>
              <a:gd name="connsiteY9" fmla="*/ 0 h 5416094"/>
              <a:gd name="connsiteX10" fmla="*/ 6572250 w 10515600"/>
              <a:gd name="connsiteY10" fmla="*/ 0 h 5416094"/>
              <a:gd name="connsiteX11" fmla="*/ 7439787 w 10515600"/>
              <a:gd name="connsiteY11" fmla="*/ 0 h 5416094"/>
              <a:gd name="connsiteX12" fmla="*/ 7991856 w 10515600"/>
              <a:gd name="connsiteY12" fmla="*/ 0 h 5416094"/>
              <a:gd name="connsiteX13" fmla="*/ 8543925 w 10515600"/>
              <a:gd name="connsiteY13" fmla="*/ 0 h 5416094"/>
              <a:gd name="connsiteX14" fmla="*/ 9306306 w 10515600"/>
              <a:gd name="connsiteY14" fmla="*/ 0 h 5416094"/>
              <a:gd name="connsiteX15" fmla="*/ 9858375 w 10515600"/>
              <a:gd name="connsiteY15" fmla="*/ 0 h 5416094"/>
              <a:gd name="connsiteX16" fmla="*/ 10515600 w 10515600"/>
              <a:gd name="connsiteY16" fmla="*/ 0 h 5416094"/>
              <a:gd name="connsiteX17" fmla="*/ 10515600 w 10515600"/>
              <a:gd name="connsiteY17" fmla="*/ 785334 h 5416094"/>
              <a:gd name="connsiteX18" fmla="*/ 10515600 w 10515600"/>
              <a:gd name="connsiteY18" fmla="*/ 1516506 h 5416094"/>
              <a:gd name="connsiteX19" fmla="*/ 10515600 w 10515600"/>
              <a:gd name="connsiteY19" fmla="*/ 2247679 h 5416094"/>
              <a:gd name="connsiteX20" fmla="*/ 10515600 w 10515600"/>
              <a:gd name="connsiteY20" fmla="*/ 2762208 h 5416094"/>
              <a:gd name="connsiteX21" fmla="*/ 10515600 w 10515600"/>
              <a:gd name="connsiteY21" fmla="*/ 3330898 h 5416094"/>
              <a:gd name="connsiteX22" fmla="*/ 10515600 w 10515600"/>
              <a:gd name="connsiteY22" fmla="*/ 4062071 h 5416094"/>
              <a:gd name="connsiteX23" fmla="*/ 10515600 w 10515600"/>
              <a:gd name="connsiteY23" fmla="*/ 4684921 h 5416094"/>
              <a:gd name="connsiteX24" fmla="*/ 10515600 w 10515600"/>
              <a:gd name="connsiteY24" fmla="*/ 5416094 h 5416094"/>
              <a:gd name="connsiteX25" fmla="*/ 9753219 w 10515600"/>
              <a:gd name="connsiteY25" fmla="*/ 5416094 h 5416094"/>
              <a:gd name="connsiteX26" fmla="*/ 9411462 w 10515600"/>
              <a:gd name="connsiteY26" fmla="*/ 5416094 h 5416094"/>
              <a:gd name="connsiteX27" fmla="*/ 8754237 w 10515600"/>
              <a:gd name="connsiteY27" fmla="*/ 5416094 h 5416094"/>
              <a:gd name="connsiteX28" fmla="*/ 8307324 w 10515600"/>
              <a:gd name="connsiteY28" fmla="*/ 5416094 h 5416094"/>
              <a:gd name="connsiteX29" fmla="*/ 7544943 w 10515600"/>
              <a:gd name="connsiteY29" fmla="*/ 5416094 h 5416094"/>
              <a:gd name="connsiteX30" fmla="*/ 7098030 w 10515600"/>
              <a:gd name="connsiteY30" fmla="*/ 5416094 h 5416094"/>
              <a:gd name="connsiteX31" fmla="*/ 6335649 w 10515600"/>
              <a:gd name="connsiteY31" fmla="*/ 5416094 h 5416094"/>
              <a:gd name="connsiteX32" fmla="*/ 5993892 w 10515600"/>
              <a:gd name="connsiteY32" fmla="*/ 5416094 h 5416094"/>
              <a:gd name="connsiteX33" fmla="*/ 5231511 w 10515600"/>
              <a:gd name="connsiteY33" fmla="*/ 5416094 h 5416094"/>
              <a:gd name="connsiteX34" fmla="*/ 4784598 w 10515600"/>
              <a:gd name="connsiteY34" fmla="*/ 5416094 h 5416094"/>
              <a:gd name="connsiteX35" fmla="*/ 4442841 w 10515600"/>
              <a:gd name="connsiteY35" fmla="*/ 5416094 h 5416094"/>
              <a:gd name="connsiteX36" fmla="*/ 3995928 w 10515600"/>
              <a:gd name="connsiteY36" fmla="*/ 5416094 h 5416094"/>
              <a:gd name="connsiteX37" fmla="*/ 3233547 w 10515600"/>
              <a:gd name="connsiteY37" fmla="*/ 5416094 h 5416094"/>
              <a:gd name="connsiteX38" fmla="*/ 2786634 w 10515600"/>
              <a:gd name="connsiteY38" fmla="*/ 5416094 h 5416094"/>
              <a:gd name="connsiteX39" fmla="*/ 2444877 w 10515600"/>
              <a:gd name="connsiteY39" fmla="*/ 5416094 h 5416094"/>
              <a:gd name="connsiteX40" fmla="*/ 1997964 w 10515600"/>
              <a:gd name="connsiteY40" fmla="*/ 5416094 h 5416094"/>
              <a:gd name="connsiteX41" fmla="*/ 1445895 w 10515600"/>
              <a:gd name="connsiteY41" fmla="*/ 5416094 h 5416094"/>
              <a:gd name="connsiteX42" fmla="*/ 788670 w 10515600"/>
              <a:gd name="connsiteY42" fmla="*/ 5416094 h 5416094"/>
              <a:gd name="connsiteX43" fmla="*/ 0 w 10515600"/>
              <a:gd name="connsiteY43" fmla="*/ 5416094 h 5416094"/>
              <a:gd name="connsiteX44" fmla="*/ 0 w 10515600"/>
              <a:gd name="connsiteY44" fmla="*/ 4630760 h 5416094"/>
              <a:gd name="connsiteX45" fmla="*/ 0 w 10515600"/>
              <a:gd name="connsiteY45" fmla="*/ 3953749 h 5416094"/>
              <a:gd name="connsiteX46" fmla="*/ 0 w 10515600"/>
              <a:gd name="connsiteY46" fmla="*/ 3276737 h 5416094"/>
              <a:gd name="connsiteX47" fmla="*/ 0 w 10515600"/>
              <a:gd name="connsiteY47" fmla="*/ 2599725 h 5416094"/>
              <a:gd name="connsiteX48" fmla="*/ 0 w 10515600"/>
              <a:gd name="connsiteY48" fmla="*/ 1922713 h 5416094"/>
              <a:gd name="connsiteX49" fmla="*/ 0 w 10515600"/>
              <a:gd name="connsiteY49" fmla="*/ 1299863 h 5416094"/>
              <a:gd name="connsiteX50" fmla="*/ 0 w 10515600"/>
              <a:gd name="connsiteY50" fmla="*/ 0 h 541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515600" h="5416094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24919" y="196329"/>
                  <a:pt x="10549062" y="488432"/>
                  <a:pt x="10515600" y="785334"/>
                </a:cubicBezTo>
                <a:cubicBezTo>
                  <a:pt x="10482138" y="1082236"/>
                  <a:pt x="10536385" y="1323726"/>
                  <a:pt x="10515600" y="1516506"/>
                </a:cubicBezTo>
                <a:cubicBezTo>
                  <a:pt x="10494815" y="1709286"/>
                  <a:pt x="10546328" y="2097632"/>
                  <a:pt x="10515600" y="2247679"/>
                </a:cubicBezTo>
                <a:cubicBezTo>
                  <a:pt x="10484872" y="2397726"/>
                  <a:pt x="10491771" y="2577292"/>
                  <a:pt x="10515600" y="2762208"/>
                </a:cubicBezTo>
                <a:cubicBezTo>
                  <a:pt x="10539429" y="2947124"/>
                  <a:pt x="10511007" y="3105736"/>
                  <a:pt x="10515600" y="3330898"/>
                </a:cubicBezTo>
                <a:cubicBezTo>
                  <a:pt x="10520194" y="3556060"/>
                  <a:pt x="10497393" y="3882611"/>
                  <a:pt x="10515600" y="4062071"/>
                </a:cubicBezTo>
                <a:cubicBezTo>
                  <a:pt x="10533807" y="4241531"/>
                  <a:pt x="10544791" y="4505155"/>
                  <a:pt x="10515600" y="4684921"/>
                </a:cubicBezTo>
                <a:cubicBezTo>
                  <a:pt x="10486410" y="4864687"/>
                  <a:pt x="10497356" y="5246484"/>
                  <a:pt x="10515600" y="5416094"/>
                </a:cubicBezTo>
                <a:cubicBezTo>
                  <a:pt x="10245623" y="5445692"/>
                  <a:pt x="10029676" y="5415505"/>
                  <a:pt x="9753219" y="5416094"/>
                </a:cubicBezTo>
                <a:cubicBezTo>
                  <a:pt x="9476762" y="5416683"/>
                  <a:pt x="9553148" y="5422760"/>
                  <a:pt x="9411462" y="5416094"/>
                </a:cubicBezTo>
                <a:cubicBezTo>
                  <a:pt x="9269776" y="5409428"/>
                  <a:pt x="8927709" y="5385012"/>
                  <a:pt x="8754237" y="5416094"/>
                </a:cubicBezTo>
                <a:cubicBezTo>
                  <a:pt x="8580766" y="5447176"/>
                  <a:pt x="8413264" y="5410024"/>
                  <a:pt x="8307324" y="5416094"/>
                </a:cubicBezTo>
                <a:cubicBezTo>
                  <a:pt x="8201384" y="5422164"/>
                  <a:pt x="7912690" y="5421686"/>
                  <a:pt x="7544943" y="5416094"/>
                </a:cubicBezTo>
                <a:cubicBezTo>
                  <a:pt x="7177196" y="5410502"/>
                  <a:pt x="7304235" y="5418502"/>
                  <a:pt x="7098030" y="5416094"/>
                </a:cubicBezTo>
                <a:cubicBezTo>
                  <a:pt x="6891825" y="5413686"/>
                  <a:pt x="6541479" y="5434609"/>
                  <a:pt x="6335649" y="5416094"/>
                </a:cubicBezTo>
                <a:cubicBezTo>
                  <a:pt x="6129819" y="5397579"/>
                  <a:pt x="6106541" y="5402791"/>
                  <a:pt x="5993892" y="5416094"/>
                </a:cubicBezTo>
                <a:cubicBezTo>
                  <a:pt x="5881243" y="5429397"/>
                  <a:pt x="5545248" y="5437743"/>
                  <a:pt x="5231511" y="5416094"/>
                </a:cubicBezTo>
                <a:cubicBezTo>
                  <a:pt x="4917774" y="5394445"/>
                  <a:pt x="4963237" y="5426599"/>
                  <a:pt x="4784598" y="5416094"/>
                </a:cubicBezTo>
                <a:cubicBezTo>
                  <a:pt x="4605959" y="5405589"/>
                  <a:pt x="4605904" y="5406658"/>
                  <a:pt x="4442841" y="5416094"/>
                </a:cubicBezTo>
                <a:cubicBezTo>
                  <a:pt x="4279778" y="5425530"/>
                  <a:pt x="4177180" y="5426138"/>
                  <a:pt x="3995928" y="5416094"/>
                </a:cubicBezTo>
                <a:cubicBezTo>
                  <a:pt x="3814676" y="5406050"/>
                  <a:pt x="3516440" y="5429234"/>
                  <a:pt x="3233547" y="5416094"/>
                </a:cubicBezTo>
                <a:cubicBezTo>
                  <a:pt x="2950654" y="5402954"/>
                  <a:pt x="2884354" y="5436103"/>
                  <a:pt x="2786634" y="5416094"/>
                </a:cubicBezTo>
                <a:cubicBezTo>
                  <a:pt x="2688914" y="5396085"/>
                  <a:pt x="2522958" y="5423232"/>
                  <a:pt x="2444877" y="5416094"/>
                </a:cubicBezTo>
                <a:cubicBezTo>
                  <a:pt x="2366796" y="5408956"/>
                  <a:pt x="2104768" y="5395479"/>
                  <a:pt x="1997964" y="5416094"/>
                </a:cubicBezTo>
                <a:cubicBezTo>
                  <a:pt x="1891160" y="5436709"/>
                  <a:pt x="1573016" y="5412376"/>
                  <a:pt x="1445895" y="5416094"/>
                </a:cubicBezTo>
                <a:cubicBezTo>
                  <a:pt x="1318774" y="5419812"/>
                  <a:pt x="986443" y="5400529"/>
                  <a:pt x="788670" y="5416094"/>
                </a:cubicBezTo>
                <a:cubicBezTo>
                  <a:pt x="590897" y="5431659"/>
                  <a:pt x="363709" y="5381266"/>
                  <a:pt x="0" y="5416094"/>
                </a:cubicBezTo>
                <a:cubicBezTo>
                  <a:pt x="-22973" y="5218643"/>
                  <a:pt x="-26699" y="5010779"/>
                  <a:pt x="0" y="4630760"/>
                </a:cubicBezTo>
                <a:cubicBezTo>
                  <a:pt x="26699" y="4250741"/>
                  <a:pt x="-15389" y="4196664"/>
                  <a:pt x="0" y="3953749"/>
                </a:cubicBezTo>
                <a:cubicBezTo>
                  <a:pt x="15389" y="3710834"/>
                  <a:pt x="468" y="3611311"/>
                  <a:pt x="0" y="3276737"/>
                </a:cubicBezTo>
                <a:cubicBezTo>
                  <a:pt x="-468" y="2942163"/>
                  <a:pt x="15360" y="2781998"/>
                  <a:pt x="0" y="2599725"/>
                </a:cubicBezTo>
                <a:cubicBezTo>
                  <a:pt x="-15360" y="2417452"/>
                  <a:pt x="14816" y="2100232"/>
                  <a:pt x="0" y="1922713"/>
                </a:cubicBezTo>
                <a:cubicBezTo>
                  <a:pt x="-14816" y="1745194"/>
                  <a:pt x="-24648" y="1604167"/>
                  <a:pt x="0" y="1299863"/>
                </a:cubicBezTo>
                <a:cubicBezTo>
                  <a:pt x="24648" y="995559"/>
                  <a:pt x="2182" y="279525"/>
                  <a:pt x="0" y="0"/>
                </a:cubicBezTo>
                <a:close/>
              </a:path>
            </a:pathLst>
          </a:custGeom>
          <a:noFill/>
          <a:ln w="4762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E2D87BB7-D0C7-5AB9-6080-ED8B14F825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2904" y="914400"/>
            <a:ext cx="6829992" cy="4968819"/>
          </a:xfrm>
          <a:prstGeom prst="rect">
            <a:avLst/>
          </a:prstGeom>
        </p:spPr>
      </p:pic>
      <p:sp>
        <p:nvSpPr>
          <p:cNvPr id="5" name="Pravokutnik 4">
            <a:extLst>
              <a:ext uri="{FF2B5EF4-FFF2-40B4-BE49-F238E27FC236}">
                <a16:creationId xmlns:a16="http://schemas.microsoft.com/office/drawing/2014/main" id="{F0EB1901-D61E-810D-8484-90E3C5F9B656}"/>
              </a:ext>
            </a:extLst>
          </p:cNvPr>
          <p:cNvSpPr/>
          <p:nvPr/>
        </p:nvSpPr>
        <p:spPr>
          <a:xfrm>
            <a:off x="3665349" y="154983"/>
            <a:ext cx="5447654" cy="56597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/>
              <a:t>Aktivacija transkripcijskog faktora Nrf2</a:t>
            </a:r>
          </a:p>
        </p:txBody>
      </p:sp>
    </p:spTree>
    <p:extLst>
      <p:ext uri="{BB962C8B-B14F-4D97-AF65-F5344CB8AC3E}">
        <p14:creationId xmlns:p14="http://schemas.microsoft.com/office/powerpoint/2010/main" val="19703603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3762821-FA0D-4A9B-CB5B-5E276A0CD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EKSPERIMENTALNI DIO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3E41356-7B8A-D63C-27B2-937D7100BC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r-HR" dirty="0"/>
              <a:t>zadatak istraživanja</a:t>
            </a:r>
          </a:p>
          <a:p>
            <a:pPr marL="571500" indent="-571500">
              <a:buFont typeface="+mj-lt"/>
              <a:buAutoNum type="romanLcPeriod"/>
            </a:pPr>
            <a:r>
              <a:rPr lang="hr-HR" dirty="0"/>
              <a:t>procjena unosa </a:t>
            </a:r>
            <a:r>
              <a:rPr lang="hr-HR" dirty="0" err="1"/>
              <a:t>makronutrijenata</a:t>
            </a:r>
            <a:r>
              <a:rPr lang="hr-HR" dirty="0"/>
              <a:t> i </a:t>
            </a:r>
            <a:r>
              <a:rPr lang="hr-HR" dirty="0" err="1"/>
              <a:t>mikronutrijenata</a:t>
            </a:r>
            <a:endParaRPr lang="hr-HR" dirty="0"/>
          </a:p>
          <a:p>
            <a:pPr marL="571500" indent="-571500">
              <a:buFont typeface="+mj-lt"/>
              <a:buAutoNum type="romanLcPeriod"/>
            </a:pPr>
            <a:r>
              <a:rPr lang="hr-HR" dirty="0"/>
              <a:t>odrediti koncentraciju 8-OHdG u urinu ispitanica</a:t>
            </a:r>
          </a:p>
          <a:p>
            <a:pPr marL="571500" indent="-571500">
              <a:buFont typeface="+mj-lt"/>
              <a:buAutoNum type="romanLcPeriod"/>
            </a:pPr>
            <a:r>
              <a:rPr lang="hr-HR" dirty="0"/>
              <a:t>procjena unosa začina kod </a:t>
            </a:r>
            <a:r>
              <a:rPr lang="hr-HR" dirty="0" err="1"/>
              <a:t>vegana</a:t>
            </a:r>
            <a:r>
              <a:rPr lang="hr-HR" dirty="0"/>
              <a:t> i </a:t>
            </a:r>
            <a:r>
              <a:rPr lang="hr-HR" dirty="0" err="1"/>
              <a:t>omnivora</a:t>
            </a:r>
            <a:endParaRPr lang="hr-HR" dirty="0"/>
          </a:p>
          <a:p>
            <a:pPr marL="571500" indent="-571500">
              <a:buFont typeface="+mj-lt"/>
              <a:buAutoNum type="romanLcPeriod"/>
            </a:pPr>
            <a:r>
              <a:rPr lang="hr-HR" dirty="0"/>
              <a:t>ispitati povezanost koncentracije 8-OHdG s unosom začina</a:t>
            </a:r>
          </a:p>
          <a:p>
            <a:pPr marL="571500" indent="-571500">
              <a:buFont typeface="+mj-lt"/>
              <a:buAutoNum type="romanLcPeriod"/>
            </a:pPr>
            <a:endParaRPr lang="hr-HR" dirty="0"/>
          </a:p>
          <a:p>
            <a:r>
              <a:rPr lang="hr-HR" dirty="0"/>
              <a:t>20 ispitanica; 10 ispitanica </a:t>
            </a:r>
            <a:r>
              <a:rPr lang="hr-HR" dirty="0" err="1"/>
              <a:t>veganskog</a:t>
            </a:r>
            <a:r>
              <a:rPr lang="hr-HR" dirty="0"/>
              <a:t> tipa prehrane i 10 svejeda</a:t>
            </a:r>
          </a:p>
          <a:p>
            <a:r>
              <a:rPr lang="hr-HR" dirty="0"/>
              <a:t>upitnik i dnevnik prehrane</a:t>
            </a:r>
          </a:p>
          <a:p>
            <a:r>
              <a:rPr lang="hr-HR" dirty="0" err="1"/>
              <a:t>Nutri</a:t>
            </a:r>
            <a:r>
              <a:rPr lang="hr-HR" dirty="0"/>
              <a:t> Pro 2001</a:t>
            </a:r>
          </a:p>
          <a:p>
            <a:r>
              <a:rPr lang="hr-HR" dirty="0"/>
              <a:t>analiza urina</a:t>
            </a:r>
          </a:p>
          <a:p>
            <a:pPr marL="571500" indent="-571500">
              <a:buFont typeface="+mj-lt"/>
              <a:buAutoNum type="romanLcPeriod"/>
            </a:pPr>
            <a:endParaRPr lang="hr-HR" dirty="0"/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522256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9D47016-023F-44BD-981C-50E7A10A66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060EC28F-A7F4-0B46-2FD2-0B133A506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457200"/>
            <a:ext cx="4343400" cy="1929384"/>
          </a:xfrm>
        </p:spPr>
        <p:txBody>
          <a:bodyPr anchor="ctr">
            <a:normAutofit/>
          </a:bodyPr>
          <a:lstStyle/>
          <a:p>
            <a:r>
              <a:rPr lang="hr-HR" sz="4800" dirty="0"/>
              <a:t>REZULTATI I RASPRAVA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6D8B37B0-0682-433E-BC8D-498C04ABD9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471415" y="1412748"/>
            <a:ext cx="1554480" cy="18288"/>
          </a:xfrm>
          <a:custGeom>
            <a:avLst/>
            <a:gdLst>
              <a:gd name="connsiteX0" fmla="*/ 0 w 1554480"/>
              <a:gd name="connsiteY0" fmla="*/ 0 h 18288"/>
              <a:gd name="connsiteX1" fmla="*/ 549250 w 1554480"/>
              <a:gd name="connsiteY1" fmla="*/ 0 h 18288"/>
              <a:gd name="connsiteX2" fmla="*/ 1082954 w 1554480"/>
              <a:gd name="connsiteY2" fmla="*/ 0 h 18288"/>
              <a:gd name="connsiteX3" fmla="*/ 1554480 w 1554480"/>
              <a:gd name="connsiteY3" fmla="*/ 0 h 18288"/>
              <a:gd name="connsiteX4" fmla="*/ 1554480 w 1554480"/>
              <a:gd name="connsiteY4" fmla="*/ 18288 h 18288"/>
              <a:gd name="connsiteX5" fmla="*/ 1067410 w 1554480"/>
              <a:gd name="connsiteY5" fmla="*/ 18288 h 18288"/>
              <a:gd name="connsiteX6" fmla="*/ 549250 w 1554480"/>
              <a:gd name="connsiteY6" fmla="*/ 18288 h 18288"/>
              <a:gd name="connsiteX7" fmla="*/ 0 w 1554480"/>
              <a:gd name="connsiteY7" fmla="*/ 18288 h 18288"/>
              <a:gd name="connsiteX8" fmla="*/ 0 w 1554480"/>
              <a:gd name="connsiteY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4480" h="18288" fill="none" extrusionOk="0">
                <a:moveTo>
                  <a:pt x="0" y="0"/>
                </a:moveTo>
                <a:cubicBezTo>
                  <a:pt x="114141" y="-19864"/>
                  <a:pt x="345055" y="-1657"/>
                  <a:pt x="549250" y="0"/>
                </a:cubicBezTo>
                <a:cubicBezTo>
                  <a:pt x="753445" y="1657"/>
                  <a:pt x="862292" y="-5674"/>
                  <a:pt x="1082954" y="0"/>
                </a:cubicBezTo>
                <a:cubicBezTo>
                  <a:pt x="1303616" y="5674"/>
                  <a:pt x="1363530" y="4537"/>
                  <a:pt x="1554480" y="0"/>
                </a:cubicBezTo>
                <a:cubicBezTo>
                  <a:pt x="1554963" y="7176"/>
                  <a:pt x="1553909" y="13682"/>
                  <a:pt x="1554480" y="18288"/>
                </a:cubicBezTo>
                <a:cubicBezTo>
                  <a:pt x="1338847" y="6127"/>
                  <a:pt x="1215066" y="37851"/>
                  <a:pt x="1067410" y="18288"/>
                </a:cubicBezTo>
                <a:cubicBezTo>
                  <a:pt x="919754" y="-1275"/>
                  <a:pt x="800465" y="3080"/>
                  <a:pt x="549250" y="18288"/>
                </a:cubicBezTo>
                <a:cubicBezTo>
                  <a:pt x="298035" y="33496"/>
                  <a:pt x="158868" y="22769"/>
                  <a:pt x="0" y="18288"/>
                </a:cubicBezTo>
                <a:cubicBezTo>
                  <a:pt x="-655" y="13237"/>
                  <a:pt x="709" y="4645"/>
                  <a:pt x="0" y="0"/>
                </a:cubicBezTo>
                <a:close/>
              </a:path>
              <a:path w="1554480" h="18288" stroke="0" extrusionOk="0">
                <a:moveTo>
                  <a:pt x="0" y="0"/>
                </a:moveTo>
                <a:cubicBezTo>
                  <a:pt x="249941" y="-58"/>
                  <a:pt x="367334" y="23448"/>
                  <a:pt x="502615" y="0"/>
                </a:cubicBezTo>
                <a:cubicBezTo>
                  <a:pt x="637897" y="-23448"/>
                  <a:pt x="813653" y="-20418"/>
                  <a:pt x="974141" y="0"/>
                </a:cubicBezTo>
                <a:cubicBezTo>
                  <a:pt x="1134629" y="20418"/>
                  <a:pt x="1268772" y="6288"/>
                  <a:pt x="1554480" y="0"/>
                </a:cubicBezTo>
                <a:cubicBezTo>
                  <a:pt x="1554917" y="7222"/>
                  <a:pt x="1555359" y="13299"/>
                  <a:pt x="1554480" y="18288"/>
                </a:cubicBezTo>
                <a:cubicBezTo>
                  <a:pt x="1336087" y="12172"/>
                  <a:pt x="1310024" y="19759"/>
                  <a:pt x="1067410" y="18288"/>
                </a:cubicBezTo>
                <a:cubicBezTo>
                  <a:pt x="824796" y="16818"/>
                  <a:pt x="787902" y="34647"/>
                  <a:pt x="518160" y="18288"/>
                </a:cubicBezTo>
                <a:cubicBezTo>
                  <a:pt x="248418" y="1930"/>
                  <a:pt x="133160" y="9205"/>
                  <a:pt x="0" y="18288"/>
                </a:cubicBezTo>
                <a:cubicBezTo>
                  <a:pt x="-643" y="9451"/>
                  <a:pt x="-340" y="711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730D8AC-12D4-3C95-4417-7658A401F0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1263" y="1224793"/>
            <a:ext cx="6007608" cy="1161791"/>
          </a:xfrm>
        </p:spPr>
        <p:txBody>
          <a:bodyPr anchor="ctr">
            <a:normAutofit fontScale="47500" lnSpcReduction="20000"/>
          </a:bodyPr>
          <a:lstStyle/>
          <a:p>
            <a:r>
              <a:rPr lang="hr-HR" sz="3600" dirty="0"/>
              <a:t>srednji dnevni unos proteina- 1,10 ± 0,2 g/kg</a:t>
            </a:r>
          </a:p>
          <a:p>
            <a:r>
              <a:rPr lang="hr-HR" sz="3600" dirty="0"/>
              <a:t>značajna razlika (p = 0,017) u unosu ugljikohidrata i vlakana</a:t>
            </a:r>
          </a:p>
          <a:p>
            <a:r>
              <a:rPr lang="hr-HR" sz="3600" dirty="0" err="1"/>
              <a:t>Clarys</a:t>
            </a:r>
            <a:r>
              <a:rPr lang="hr-HR" sz="3600" dirty="0"/>
              <a:t> i suradnici (2014)- </a:t>
            </a:r>
            <a:r>
              <a:rPr lang="hr-HR" sz="3600" dirty="0" err="1"/>
              <a:t>veganska</a:t>
            </a:r>
            <a:r>
              <a:rPr lang="hr-HR" sz="3600" dirty="0"/>
              <a:t> skupina ispitanika unosila je najviše ugljikohidrata</a:t>
            </a:r>
          </a:p>
          <a:p>
            <a:endParaRPr lang="hr-HR" sz="2200" dirty="0"/>
          </a:p>
          <a:p>
            <a:endParaRPr lang="hr-HR" sz="2200" dirty="0"/>
          </a:p>
          <a:p>
            <a:endParaRPr lang="hr-HR" sz="2200" dirty="0"/>
          </a:p>
          <a:p>
            <a:endParaRPr lang="hr-HR" sz="2200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55BE502A-C67B-0FF5-BA73-34562114DE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253" y="2569464"/>
            <a:ext cx="4902293" cy="3678936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B541AB2C-D639-A5C1-205A-34D49BA69E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2892" y="2569464"/>
            <a:ext cx="4971320" cy="3678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8713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6" name="Rectangle 21">
            <a:extLst>
              <a:ext uri="{FF2B5EF4-FFF2-40B4-BE49-F238E27FC236}">
                <a16:creationId xmlns:a16="http://schemas.microsoft.com/office/drawing/2014/main" id="{66E48AFA-8884-4F68-A44F-D2C1E8609C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7" name="Arc 23">
            <a:extLst>
              <a:ext uri="{FF2B5EF4-FFF2-40B4-BE49-F238E27FC236}">
                <a16:creationId xmlns:a16="http://schemas.microsoft.com/office/drawing/2014/main" id="{969D19A6-08CB-498C-93EC-3FFB021FC6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269068">
            <a:off x="8717845" y="3339275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A58A1566-E9CA-D947-0881-640B5873C8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914" y="1122677"/>
            <a:ext cx="10872172" cy="3640257"/>
          </a:xfrm>
          <a:custGeom>
            <a:avLst/>
            <a:gdLst/>
            <a:ahLst/>
            <a:cxnLst/>
            <a:rect l="l" t="t" r="r" b="b"/>
            <a:pathLst>
              <a:path w="10580201" h="2957472">
                <a:moveTo>
                  <a:pt x="88961" y="0"/>
                </a:moveTo>
                <a:lnTo>
                  <a:pt x="10491240" y="0"/>
                </a:lnTo>
                <a:cubicBezTo>
                  <a:pt x="10540372" y="0"/>
                  <a:pt x="10580201" y="39829"/>
                  <a:pt x="10580201" y="88961"/>
                </a:cubicBezTo>
                <a:lnTo>
                  <a:pt x="10580201" y="2868511"/>
                </a:lnTo>
                <a:cubicBezTo>
                  <a:pt x="10580201" y="2917643"/>
                  <a:pt x="10540372" y="2957472"/>
                  <a:pt x="10491240" y="2957472"/>
                </a:cubicBezTo>
                <a:lnTo>
                  <a:pt x="88961" y="2957472"/>
                </a:lnTo>
                <a:cubicBezTo>
                  <a:pt x="39829" y="2957472"/>
                  <a:pt x="0" y="2917643"/>
                  <a:pt x="0" y="2868511"/>
                </a:cubicBezTo>
                <a:lnTo>
                  <a:pt x="0" y="88961"/>
                </a:lnTo>
                <a:cubicBezTo>
                  <a:pt x="0" y="39829"/>
                  <a:pt x="39829" y="0"/>
                  <a:pt x="88961" y="0"/>
                </a:cubicBezTo>
                <a:close/>
              </a:path>
            </a:pathLst>
          </a:cu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0F5CB3B-445D-9AEF-A36B-4F3E0FC71D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745" y="4895273"/>
            <a:ext cx="11462328" cy="1357604"/>
          </a:xfrm>
        </p:spPr>
        <p:txBody>
          <a:bodyPr>
            <a:normAutofit/>
          </a:bodyPr>
          <a:lstStyle/>
          <a:p>
            <a:r>
              <a:rPr lang="en-US" sz="2400" dirty="0"/>
              <a:t>Larsson </a:t>
            </a:r>
            <a:r>
              <a:rPr lang="en-US" sz="2400" dirty="0" err="1"/>
              <a:t>i</a:t>
            </a:r>
            <a:r>
              <a:rPr lang="en-US" sz="2400" dirty="0"/>
              <a:t> Johansson (2002)</a:t>
            </a:r>
            <a:r>
              <a:rPr lang="hr-HR" sz="2400" dirty="0"/>
              <a:t>- </a:t>
            </a:r>
            <a:r>
              <a:rPr lang="hr-HR" sz="2400" dirty="0" err="1"/>
              <a:t>veganski</a:t>
            </a:r>
            <a:r>
              <a:rPr lang="hr-HR" sz="2400" dirty="0"/>
              <a:t> ispitanici su imali veći unos </a:t>
            </a:r>
            <a:r>
              <a:rPr lang="hr-HR" sz="2400" dirty="0" err="1"/>
              <a:t>polinezasićenih</a:t>
            </a:r>
            <a:r>
              <a:rPr lang="hr-HR" sz="2400" dirty="0"/>
              <a:t> masti, a manji unos zasićenih i </a:t>
            </a:r>
            <a:r>
              <a:rPr lang="hr-HR" sz="2400" dirty="0" err="1"/>
              <a:t>mononezasićenih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075656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8" name="Rectangle 36">
            <a:extLst>
              <a:ext uri="{FF2B5EF4-FFF2-40B4-BE49-F238E27FC236}">
                <a16:creationId xmlns:a16="http://schemas.microsoft.com/office/drawing/2014/main" id="{700E0F77-E936-4985-B7B1-B9823486A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5C8260E-968F-44E8-A823-ABB4313119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86584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89" y="0"/>
            <a:ext cx="11231745" cy="458818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FE43805F-24A6-46A4-B19B-54F2834735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4001107" y="5661132"/>
            <a:ext cx="1463040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Content Placeholder 26">
            <a:extLst>
              <a:ext uri="{FF2B5EF4-FFF2-40B4-BE49-F238E27FC236}">
                <a16:creationId xmlns:a16="http://schemas.microsoft.com/office/drawing/2014/main" id="{03E14FFD-5764-A05A-9099-9EEBFE2BCB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3959" y="4977410"/>
            <a:ext cx="6805675" cy="1463041"/>
          </a:xfrm>
        </p:spPr>
        <p:txBody>
          <a:bodyPr anchor="ctr">
            <a:norm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*</a:t>
            </a:r>
            <a:r>
              <a:rPr lang="hr-HR" sz="1800" dirty="0">
                <a:solidFill>
                  <a:srgbClr val="FF0000"/>
                </a:solidFill>
              </a:rPr>
              <a:t> </a:t>
            </a:r>
            <a:r>
              <a:rPr lang="hr-HR" sz="1400" dirty="0"/>
              <a:t>= preporučene dnevne doze nisu zadovoljene</a:t>
            </a:r>
          </a:p>
          <a:p>
            <a:r>
              <a:rPr lang="hr-HR" sz="1400" dirty="0"/>
              <a:t>* = </a:t>
            </a:r>
            <a:r>
              <a:rPr lang="pl-PL" sz="1400" dirty="0"/>
              <a:t>značajna razlika u unosu između skupina</a:t>
            </a:r>
            <a:endParaRPr lang="hr-HR" sz="1400" dirty="0"/>
          </a:p>
          <a:p>
            <a:r>
              <a:rPr lang="hr-HR" sz="1400" dirty="0" err="1"/>
              <a:t>Veganke</a:t>
            </a:r>
            <a:r>
              <a:rPr lang="hr-HR" sz="1400" dirty="0"/>
              <a:t> su unosile više K, Mg, Fe, Zn, Cu</a:t>
            </a:r>
          </a:p>
          <a:p>
            <a:r>
              <a:rPr lang="hr-HR" sz="1400" dirty="0"/>
              <a:t>Omnivorke su unosile više Na, Ca, P, Se</a:t>
            </a:r>
            <a:endParaRPr lang="en-US" sz="1400" dirty="0"/>
          </a:p>
        </p:txBody>
      </p:sp>
      <p:graphicFrame>
        <p:nvGraphicFramePr>
          <p:cNvPr id="25" name="Rezervirano mjesto sadržaja 4">
            <a:extLst>
              <a:ext uri="{FF2B5EF4-FFF2-40B4-BE49-F238E27FC236}">
                <a16:creationId xmlns:a16="http://schemas.microsoft.com/office/drawing/2014/main" id="{F5841877-8169-C1E5-9E32-8E74BD062F3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2789264"/>
              </p:ext>
            </p:extLst>
          </p:nvPr>
        </p:nvGraphicFramePr>
        <p:xfrm>
          <a:off x="669956" y="451023"/>
          <a:ext cx="10217602" cy="4161091"/>
        </p:xfrm>
        <a:graphic>
          <a:graphicData uri="http://schemas.openxmlformats.org/drawingml/2006/table">
            <a:tbl>
              <a:tblPr firstRow="1" firstCol="1" bandRow="1"/>
              <a:tblGrid>
                <a:gridCol w="2607854">
                  <a:extLst>
                    <a:ext uri="{9D8B030D-6E8A-4147-A177-3AD203B41FA5}">
                      <a16:colId xmlns:a16="http://schemas.microsoft.com/office/drawing/2014/main" val="1790115026"/>
                    </a:ext>
                  </a:extLst>
                </a:gridCol>
                <a:gridCol w="2105853">
                  <a:extLst>
                    <a:ext uri="{9D8B030D-6E8A-4147-A177-3AD203B41FA5}">
                      <a16:colId xmlns:a16="http://schemas.microsoft.com/office/drawing/2014/main" val="2826377053"/>
                    </a:ext>
                  </a:extLst>
                </a:gridCol>
                <a:gridCol w="1774870">
                  <a:extLst>
                    <a:ext uri="{9D8B030D-6E8A-4147-A177-3AD203B41FA5}">
                      <a16:colId xmlns:a16="http://schemas.microsoft.com/office/drawing/2014/main" val="888755085"/>
                    </a:ext>
                  </a:extLst>
                </a:gridCol>
                <a:gridCol w="1819002">
                  <a:extLst>
                    <a:ext uri="{9D8B030D-6E8A-4147-A177-3AD203B41FA5}">
                      <a16:colId xmlns:a16="http://schemas.microsoft.com/office/drawing/2014/main" val="2560041561"/>
                    </a:ext>
                  </a:extLst>
                </a:gridCol>
                <a:gridCol w="1910023">
                  <a:extLst>
                    <a:ext uri="{9D8B030D-6E8A-4147-A177-3AD203B41FA5}">
                      <a16:colId xmlns:a16="http://schemas.microsoft.com/office/drawing/2014/main" val="1959242819"/>
                    </a:ext>
                  </a:extLst>
                </a:gridCol>
              </a:tblGrid>
              <a:tr h="145838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hr-HR" sz="18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Tip prehrane</a:t>
                      </a:r>
                      <a:endParaRPr lang="hr-HR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086" marR="117086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hr-HR" sz="1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Unos Na </a:t>
                      </a:r>
                      <a:endParaRPr lang="hr-HR" sz="1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hr-HR" sz="1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/mg</a:t>
                      </a:r>
                      <a:endParaRPr lang="hr-HR" sz="1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086" marR="11708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hr-HR" sz="18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Unos K</a:t>
                      </a:r>
                      <a:endParaRPr lang="hr-HR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hr-HR" sz="18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/mg</a:t>
                      </a:r>
                      <a:endParaRPr lang="hr-HR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086" marR="11708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hr-HR" sz="1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Unos</a:t>
                      </a:r>
                      <a:r>
                        <a:rPr lang="hr-HR" sz="18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hr-HR" sz="1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Ca</a:t>
                      </a:r>
                      <a:endParaRPr lang="hr-HR" sz="1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hr-HR" sz="1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hr-HR" sz="18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</a:t>
                      </a:r>
                      <a:r>
                        <a:rPr lang="hr-HR" sz="1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/mg</a:t>
                      </a:r>
                      <a:endParaRPr lang="hr-HR" sz="1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086" marR="11708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hr-HR" sz="1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Unos Mg</a:t>
                      </a:r>
                      <a:endParaRPr lang="hr-HR" sz="1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hr-HR" sz="1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/mg</a:t>
                      </a:r>
                      <a:endParaRPr lang="hr-HR" sz="1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086" marR="11708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8123291"/>
                  </a:ext>
                </a:extLst>
              </a:tr>
              <a:tr h="135135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hr-HR" sz="1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Veganska</a:t>
                      </a:r>
                      <a:endParaRPr lang="hr-HR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hr-HR" sz="1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(N = 10)</a:t>
                      </a:r>
                      <a:endParaRPr lang="hr-HR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086" marR="117086" marT="0" marB="0" anchor="ctr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hr-HR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2953,3 ± 969,3</a:t>
                      </a:r>
                      <a:endParaRPr lang="hr-HR" sz="1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086" marR="117086" marT="0" marB="0" anchor="ctr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hr-HR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3772,8 ± 1350,4</a:t>
                      </a:r>
                      <a:endParaRPr lang="hr-HR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086" marR="117086" marT="0" marB="0" anchor="ctr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hr-HR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665,5 ± 252,0 </a:t>
                      </a:r>
                      <a:r>
                        <a:rPr lang="hr-HR" sz="18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*</a:t>
                      </a:r>
                      <a:endParaRPr lang="hr-HR" sz="19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086" marR="117086" marT="0" marB="0" anchor="ctr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hr-HR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357,0 ± 137,6</a:t>
                      </a:r>
                      <a:endParaRPr lang="hr-HR" sz="1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086" marR="117086" marT="0" marB="0" anchor="ctr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1912719"/>
                  </a:ext>
                </a:extLst>
              </a:tr>
              <a:tr h="135135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hr-HR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Omnivorska</a:t>
                      </a:r>
                      <a:endParaRPr lang="hr-HR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hr-HR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(N = 10)</a:t>
                      </a:r>
                      <a:endParaRPr lang="hr-HR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086" marR="117086" marT="0" marB="0" anchor="ctr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hr-HR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4734, 2 ± 3357,1</a:t>
                      </a:r>
                      <a:endParaRPr lang="hr-HR" sz="1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086" marR="117086" marT="0" marB="0" anchor="ctr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hr-H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3551,2 ± 1180,8</a:t>
                      </a:r>
                      <a:endParaRPr lang="hr-HR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086" marR="117086" marT="0" marB="0" anchor="ctr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hr-HR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920,2 ± 350,9 </a:t>
                      </a:r>
                      <a:r>
                        <a:rPr lang="hr-HR" sz="18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*</a:t>
                      </a:r>
                      <a:endParaRPr lang="hr-HR" sz="19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086" marR="117086" marT="0" marB="0" anchor="ctr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hr-HR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267,7 ±  72,3 </a:t>
                      </a:r>
                      <a:r>
                        <a:rPr lang="hr-HR" sz="18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*</a:t>
                      </a:r>
                      <a:endParaRPr lang="hr-HR" sz="19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086" marR="117086" marT="0" marB="0" anchor="ctr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73504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81482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69D47016-023F-44BD-981C-50E7A10A66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sketchy line">
            <a:extLst>
              <a:ext uri="{FF2B5EF4-FFF2-40B4-BE49-F238E27FC236}">
                <a16:creationId xmlns:a16="http://schemas.microsoft.com/office/drawing/2014/main" id="{6D8B37B0-0682-433E-BC8D-498C04ABD9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471415" y="1412748"/>
            <a:ext cx="1554480" cy="18288"/>
          </a:xfrm>
          <a:custGeom>
            <a:avLst/>
            <a:gdLst>
              <a:gd name="connsiteX0" fmla="*/ 0 w 1554480"/>
              <a:gd name="connsiteY0" fmla="*/ 0 h 18288"/>
              <a:gd name="connsiteX1" fmla="*/ 549250 w 1554480"/>
              <a:gd name="connsiteY1" fmla="*/ 0 h 18288"/>
              <a:gd name="connsiteX2" fmla="*/ 1082954 w 1554480"/>
              <a:gd name="connsiteY2" fmla="*/ 0 h 18288"/>
              <a:gd name="connsiteX3" fmla="*/ 1554480 w 1554480"/>
              <a:gd name="connsiteY3" fmla="*/ 0 h 18288"/>
              <a:gd name="connsiteX4" fmla="*/ 1554480 w 1554480"/>
              <a:gd name="connsiteY4" fmla="*/ 18288 h 18288"/>
              <a:gd name="connsiteX5" fmla="*/ 1067410 w 1554480"/>
              <a:gd name="connsiteY5" fmla="*/ 18288 h 18288"/>
              <a:gd name="connsiteX6" fmla="*/ 549250 w 1554480"/>
              <a:gd name="connsiteY6" fmla="*/ 18288 h 18288"/>
              <a:gd name="connsiteX7" fmla="*/ 0 w 1554480"/>
              <a:gd name="connsiteY7" fmla="*/ 18288 h 18288"/>
              <a:gd name="connsiteX8" fmla="*/ 0 w 1554480"/>
              <a:gd name="connsiteY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4480" h="18288" fill="none" extrusionOk="0">
                <a:moveTo>
                  <a:pt x="0" y="0"/>
                </a:moveTo>
                <a:cubicBezTo>
                  <a:pt x="114141" y="-19864"/>
                  <a:pt x="345055" y="-1657"/>
                  <a:pt x="549250" y="0"/>
                </a:cubicBezTo>
                <a:cubicBezTo>
                  <a:pt x="753445" y="1657"/>
                  <a:pt x="862292" y="-5674"/>
                  <a:pt x="1082954" y="0"/>
                </a:cubicBezTo>
                <a:cubicBezTo>
                  <a:pt x="1303616" y="5674"/>
                  <a:pt x="1363530" y="4537"/>
                  <a:pt x="1554480" y="0"/>
                </a:cubicBezTo>
                <a:cubicBezTo>
                  <a:pt x="1554963" y="7176"/>
                  <a:pt x="1553909" y="13682"/>
                  <a:pt x="1554480" y="18288"/>
                </a:cubicBezTo>
                <a:cubicBezTo>
                  <a:pt x="1338847" y="6127"/>
                  <a:pt x="1215066" y="37851"/>
                  <a:pt x="1067410" y="18288"/>
                </a:cubicBezTo>
                <a:cubicBezTo>
                  <a:pt x="919754" y="-1275"/>
                  <a:pt x="800465" y="3080"/>
                  <a:pt x="549250" y="18288"/>
                </a:cubicBezTo>
                <a:cubicBezTo>
                  <a:pt x="298035" y="33496"/>
                  <a:pt x="158868" y="22769"/>
                  <a:pt x="0" y="18288"/>
                </a:cubicBezTo>
                <a:cubicBezTo>
                  <a:pt x="-655" y="13237"/>
                  <a:pt x="709" y="4645"/>
                  <a:pt x="0" y="0"/>
                </a:cubicBezTo>
                <a:close/>
              </a:path>
              <a:path w="1554480" h="18288" stroke="0" extrusionOk="0">
                <a:moveTo>
                  <a:pt x="0" y="0"/>
                </a:moveTo>
                <a:cubicBezTo>
                  <a:pt x="249941" y="-58"/>
                  <a:pt x="367334" y="23448"/>
                  <a:pt x="502615" y="0"/>
                </a:cubicBezTo>
                <a:cubicBezTo>
                  <a:pt x="637897" y="-23448"/>
                  <a:pt x="813653" y="-20418"/>
                  <a:pt x="974141" y="0"/>
                </a:cubicBezTo>
                <a:cubicBezTo>
                  <a:pt x="1134629" y="20418"/>
                  <a:pt x="1268772" y="6288"/>
                  <a:pt x="1554480" y="0"/>
                </a:cubicBezTo>
                <a:cubicBezTo>
                  <a:pt x="1554917" y="7222"/>
                  <a:pt x="1555359" y="13299"/>
                  <a:pt x="1554480" y="18288"/>
                </a:cubicBezTo>
                <a:cubicBezTo>
                  <a:pt x="1336087" y="12172"/>
                  <a:pt x="1310024" y="19759"/>
                  <a:pt x="1067410" y="18288"/>
                </a:cubicBezTo>
                <a:cubicBezTo>
                  <a:pt x="824796" y="16818"/>
                  <a:pt x="787902" y="34647"/>
                  <a:pt x="518160" y="18288"/>
                </a:cubicBezTo>
                <a:cubicBezTo>
                  <a:pt x="248418" y="1930"/>
                  <a:pt x="133160" y="9205"/>
                  <a:pt x="0" y="18288"/>
                </a:cubicBezTo>
                <a:cubicBezTo>
                  <a:pt x="-643" y="9451"/>
                  <a:pt x="-340" y="711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DA09A0D6-CAE6-87A4-2EE4-AA07F2378F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1263" y="5139597"/>
            <a:ext cx="6007608" cy="1261202"/>
          </a:xfrm>
        </p:spPr>
        <p:txBody>
          <a:bodyPr anchor="ctr">
            <a:normAutofit/>
          </a:bodyPr>
          <a:lstStyle/>
          <a:p>
            <a:r>
              <a:rPr lang="en-US" sz="1400">
                <a:solidFill>
                  <a:srgbClr val="FF0000"/>
                </a:solidFill>
              </a:rPr>
              <a:t>* </a:t>
            </a:r>
            <a:r>
              <a:rPr lang="en-US" sz="1400"/>
              <a:t>= preporučene dnevne doze nisu zadovoljene</a:t>
            </a:r>
          </a:p>
          <a:p>
            <a:r>
              <a:rPr lang="en-US" sz="1400"/>
              <a:t>* = značajna razlika u unosu između skupina</a:t>
            </a:r>
          </a:p>
          <a:p>
            <a:r>
              <a:rPr lang="en-US" sz="1400"/>
              <a:t>Veganke su unosile više K, Mg, Fe, Zn, Cu</a:t>
            </a:r>
          </a:p>
          <a:p>
            <a:r>
              <a:rPr lang="en-US" sz="1400"/>
              <a:t>Omnivorke su unosile više Na, Ca, P, Se</a:t>
            </a:r>
          </a:p>
          <a:p>
            <a:endParaRPr lang="en-US" sz="2200" dirty="0"/>
          </a:p>
        </p:txBody>
      </p:sp>
      <p:pic>
        <p:nvPicPr>
          <p:cNvPr id="12" name="Slika 11">
            <a:extLst>
              <a:ext uri="{FF2B5EF4-FFF2-40B4-BE49-F238E27FC236}">
                <a16:creationId xmlns:a16="http://schemas.microsoft.com/office/drawing/2014/main" id="{B48F7C4C-1906-67A0-F85B-E608C371DA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13"/>
          <a:stretch/>
        </p:blipFill>
        <p:spPr>
          <a:xfrm>
            <a:off x="3541364" y="612183"/>
            <a:ext cx="7656161" cy="3781587"/>
          </a:xfrm>
          <a:prstGeom prst="rect">
            <a:avLst/>
          </a:prstGeom>
        </p:spPr>
      </p:pic>
      <p:pic>
        <p:nvPicPr>
          <p:cNvPr id="18" name="Slika 17">
            <a:extLst>
              <a:ext uri="{FF2B5EF4-FFF2-40B4-BE49-F238E27FC236}">
                <a16:creationId xmlns:a16="http://schemas.microsoft.com/office/drawing/2014/main" id="{153FB5BE-E98B-86A9-0588-35D631BD4E3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13" b="707"/>
          <a:stretch/>
        </p:blipFill>
        <p:spPr>
          <a:xfrm>
            <a:off x="1769598" y="612183"/>
            <a:ext cx="1771766" cy="3766012"/>
          </a:xfrm>
          <a:prstGeom prst="rect">
            <a:avLst/>
          </a:prstGeom>
        </p:spPr>
      </p:pic>
      <p:sp>
        <p:nvSpPr>
          <p:cNvPr id="24" name="TekstniOkvir 23">
            <a:extLst>
              <a:ext uri="{FF2B5EF4-FFF2-40B4-BE49-F238E27FC236}">
                <a16:creationId xmlns:a16="http://schemas.microsoft.com/office/drawing/2014/main" id="{AE000CFB-EC44-AB35-485C-A85E19B1816A}"/>
              </a:ext>
            </a:extLst>
          </p:cNvPr>
          <p:cNvSpPr txBox="1"/>
          <p:nvPr/>
        </p:nvSpPr>
        <p:spPr>
          <a:xfrm>
            <a:off x="6594528" y="2310523"/>
            <a:ext cx="60591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dirty="0"/>
              <a:t>*                        </a:t>
            </a:r>
          </a:p>
        </p:txBody>
      </p:sp>
      <p:sp>
        <p:nvSpPr>
          <p:cNvPr id="27" name="TekstniOkvir 26">
            <a:extLst>
              <a:ext uri="{FF2B5EF4-FFF2-40B4-BE49-F238E27FC236}">
                <a16:creationId xmlns:a16="http://schemas.microsoft.com/office/drawing/2014/main" id="{ECFA8990-87D5-B8AE-18A7-AE4D51A86898}"/>
              </a:ext>
            </a:extLst>
          </p:cNvPr>
          <p:cNvSpPr txBox="1"/>
          <p:nvPr/>
        </p:nvSpPr>
        <p:spPr>
          <a:xfrm>
            <a:off x="6462793" y="3484558"/>
            <a:ext cx="63828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*                          *                          * </a:t>
            </a:r>
          </a:p>
        </p:txBody>
      </p:sp>
      <p:sp>
        <p:nvSpPr>
          <p:cNvPr id="28" name="TekstniOkvir 27">
            <a:extLst>
              <a:ext uri="{FF2B5EF4-FFF2-40B4-BE49-F238E27FC236}">
                <a16:creationId xmlns:a16="http://schemas.microsoft.com/office/drawing/2014/main" id="{1913252F-E31B-389E-C075-4342903762AC}"/>
              </a:ext>
            </a:extLst>
          </p:cNvPr>
          <p:cNvSpPr txBox="1"/>
          <p:nvPr/>
        </p:nvSpPr>
        <p:spPr>
          <a:xfrm>
            <a:off x="7979043" y="2318310"/>
            <a:ext cx="60591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dirty="0"/>
              <a:t>*                         </a:t>
            </a:r>
          </a:p>
        </p:txBody>
      </p:sp>
      <p:pic>
        <p:nvPicPr>
          <p:cNvPr id="29" name="Slika 28">
            <a:extLst>
              <a:ext uri="{FF2B5EF4-FFF2-40B4-BE49-F238E27FC236}">
                <a16:creationId xmlns:a16="http://schemas.microsoft.com/office/drawing/2014/main" id="{8BFC34F5-EF83-0D88-9CFD-826D4E1B65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63902" y="2307925"/>
            <a:ext cx="6114818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9749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reeform: Shape 13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Objekt 7">
            <a:extLst>
              <a:ext uri="{FF2B5EF4-FFF2-40B4-BE49-F238E27FC236}">
                <a16:creationId xmlns:a16="http://schemas.microsoft.com/office/drawing/2014/main" id="{32E8CE93-3279-8AD2-AFFB-1F347299E47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3239966"/>
              </p:ext>
            </p:extLst>
          </p:nvPr>
        </p:nvGraphicFramePr>
        <p:xfrm>
          <a:off x="92991" y="-825500"/>
          <a:ext cx="11980190" cy="810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731988" imgH="6399590" progId="Word.Document.12">
                  <p:embed/>
                </p:oleObj>
              </mc:Choice>
              <mc:Fallback>
                <p:oleObj name="Document" r:id="rId2" imgW="5731988" imgH="639959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2991" y="-825500"/>
                        <a:ext cx="11980190" cy="8105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57832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E45E666-D7F4-DE8F-874E-6FE09BA60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13703"/>
            <a:ext cx="10515600" cy="1526582"/>
          </a:xfrm>
        </p:spPr>
        <p:txBody>
          <a:bodyPr>
            <a:normAutofit fontScale="90000"/>
          </a:bodyPr>
          <a:lstStyle/>
          <a:p>
            <a:pPr algn="ctr"/>
            <a:r>
              <a:rPr lang="hr-HR" sz="2200" dirty="0">
                <a:solidFill>
                  <a:srgbClr val="FF0000"/>
                </a:solidFill>
                <a:latin typeface="+mn-lt"/>
              </a:rPr>
              <a:t>*</a:t>
            </a:r>
            <a:r>
              <a:rPr lang="hr-HR" sz="2200" dirty="0">
                <a:latin typeface="+mn-lt"/>
              </a:rPr>
              <a:t> = preporučene dnevne doze nisu zadovoljene</a:t>
            </a:r>
            <a:br>
              <a:rPr lang="hr-HR" sz="2200" dirty="0">
                <a:latin typeface="+mn-lt"/>
              </a:rPr>
            </a:br>
            <a:r>
              <a:rPr lang="hr-HR" sz="2200" dirty="0">
                <a:latin typeface="+mn-lt"/>
              </a:rPr>
              <a:t>*= značajna razlika u unosu između skupina</a:t>
            </a:r>
            <a:br>
              <a:rPr lang="hr-HR" sz="2200" dirty="0">
                <a:latin typeface="+mn-lt"/>
              </a:rPr>
            </a:br>
            <a:r>
              <a:rPr lang="hr-HR" sz="2200" dirty="0" err="1">
                <a:latin typeface="+mn-lt"/>
              </a:rPr>
              <a:t>Veganke</a:t>
            </a:r>
            <a:r>
              <a:rPr lang="hr-HR" sz="2200" dirty="0">
                <a:latin typeface="+mn-lt"/>
              </a:rPr>
              <a:t> su unosile više karotena, vitamine B1, B6, B9, C, E i K</a:t>
            </a:r>
            <a:br>
              <a:rPr lang="hr-HR" sz="2200" dirty="0">
                <a:latin typeface="+mn-lt"/>
              </a:rPr>
            </a:br>
            <a:r>
              <a:rPr lang="hr-HR" sz="2200" dirty="0" err="1">
                <a:latin typeface="+mn-lt"/>
              </a:rPr>
              <a:t>Omnivorke</a:t>
            </a:r>
            <a:r>
              <a:rPr lang="hr-HR" sz="2200" dirty="0">
                <a:latin typeface="+mn-lt"/>
              </a:rPr>
              <a:t> su unosile više vitamina A, B2, B3, B12 i D</a:t>
            </a:r>
            <a:br>
              <a:rPr lang="hr-HR" dirty="0"/>
            </a:br>
            <a:endParaRPr lang="hr-HR" dirty="0"/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19B03A73-3879-3489-A3CD-F768FD0EA4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689"/>
          <a:stretch/>
        </p:blipFill>
        <p:spPr>
          <a:xfrm>
            <a:off x="3648363" y="484473"/>
            <a:ext cx="7851379" cy="3606325"/>
          </a:xfr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C1AE9BD1-8EA8-BB32-6953-8EFC56B0294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98"/>
          <a:stretch/>
        </p:blipFill>
        <p:spPr>
          <a:xfrm>
            <a:off x="1731688" y="488197"/>
            <a:ext cx="1916675" cy="3602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5506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8761DDFE-071F-4200-B0AA-394476C2D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ontent Placeholder 8">
            <a:extLst>
              <a:ext uri="{FF2B5EF4-FFF2-40B4-BE49-F238E27FC236}">
                <a16:creationId xmlns:a16="http://schemas.microsoft.com/office/drawing/2014/main" id="{01C0E96E-FC5B-6474-3248-81DDF9232A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6619" y="120075"/>
            <a:ext cx="6002332" cy="729674"/>
          </a:xfrm>
        </p:spPr>
        <p:txBody>
          <a:bodyPr anchor="ctr">
            <a:normAutofit/>
          </a:bodyPr>
          <a:lstStyle/>
          <a:p>
            <a:r>
              <a:rPr lang="en-US" sz="2000" b="1" dirty="0" err="1"/>
              <a:t>vegansk</a:t>
            </a:r>
            <a:r>
              <a:rPr lang="hr-HR" sz="2000" b="1" dirty="0"/>
              <a:t>e</a:t>
            </a:r>
            <a:r>
              <a:rPr lang="en-US" sz="2000" b="1" dirty="0"/>
              <a:t> </a:t>
            </a:r>
            <a:r>
              <a:rPr lang="en-US" sz="2000" dirty="0" err="1"/>
              <a:t>ispitanic</a:t>
            </a:r>
            <a:r>
              <a:rPr lang="hr-HR" sz="2000" dirty="0"/>
              <a:t>e- unos začina</a:t>
            </a:r>
            <a:r>
              <a:rPr lang="en-US" sz="2000" dirty="0"/>
              <a:t> od 0 do 19,3 g/dan</a:t>
            </a:r>
            <a:r>
              <a:rPr lang="hr-HR" sz="2000" dirty="0"/>
              <a:t> (</a:t>
            </a:r>
            <a:r>
              <a:rPr lang="en-US" sz="2000" dirty="0"/>
              <a:t>1,6 ± 4,3 g/dan</a:t>
            </a:r>
            <a:r>
              <a:rPr lang="hr-HR" sz="2000" dirty="0"/>
              <a:t>)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D806BC5E-E426-B232-9631-1CFB88D3FA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1345" y="849748"/>
            <a:ext cx="5683694" cy="711198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7C188CEF-0C2C-7C9B-C35E-7B539FE193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1344" y="1560946"/>
            <a:ext cx="5683693" cy="5297054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85C006E8-967E-C397-B58E-FDD8AA215C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961" y="314036"/>
            <a:ext cx="5683692" cy="6336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3056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4" name="Rectangle 60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Freeform: Shape 62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18CEC990-3C44-9942-558C-A49F07345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597"/>
            <a:ext cx="9392421" cy="1330841"/>
          </a:xfrm>
        </p:spPr>
        <p:txBody>
          <a:bodyPr>
            <a:normAutofit/>
          </a:bodyPr>
          <a:lstStyle/>
          <a:p>
            <a:r>
              <a:rPr lang="hr-HR" dirty="0"/>
              <a:t>Uvod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382C213-D174-F006-468E-8A661E0736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4" y="2198362"/>
            <a:ext cx="4958966" cy="3917773"/>
          </a:xfrm>
        </p:spPr>
        <p:txBody>
          <a:bodyPr>
            <a:normAutofit/>
          </a:bodyPr>
          <a:lstStyle/>
          <a:p>
            <a:r>
              <a:rPr lang="hr-HR" sz="2400" u="sng" dirty="0"/>
              <a:t>SLOBODNI RADIKALI</a:t>
            </a:r>
          </a:p>
          <a:p>
            <a:endParaRPr lang="hr-HR" sz="2000" dirty="0"/>
          </a:p>
          <a:p>
            <a:r>
              <a:rPr lang="hr-HR" sz="2000" dirty="0"/>
              <a:t>oksidativne molekule</a:t>
            </a:r>
          </a:p>
          <a:p>
            <a:r>
              <a:rPr lang="hr-HR" sz="2000" dirty="0"/>
              <a:t>mala koncentracija molekula – povoljan utjecaj</a:t>
            </a:r>
          </a:p>
          <a:p>
            <a:r>
              <a:rPr lang="hr-HR" sz="2000" dirty="0"/>
              <a:t>prekomjerne koncentracije – oštećenja staničnih struktura</a:t>
            </a:r>
          </a:p>
          <a:p>
            <a:r>
              <a:rPr lang="hr-HR" sz="2000" dirty="0"/>
              <a:t>antioksidansi – endogeni i egzogeni (biljni začini)</a:t>
            </a:r>
          </a:p>
        </p:txBody>
      </p:sp>
      <p:pic>
        <p:nvPicPr>
          <p:cNvPr id="11" name="Slika 10">
            <a:extLst>
              <a:ext uri="{FF2B5EF4-FFF2-40B4-BE49-F238E27FC236}">
                <a16:creationId xmlns:a16="http://schemas.microsoft.com/office/drawing/2014/main" id="{9837B30C-2686-C797-9953-B124892642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367" y="3246082"/>
            <a:ext cx="4788505" cy="1633578"/>
          </a:xfrm>
          <a:prstGeom prst="rect">
            <a:avLst/>
          </a:prstGeom>
        </p:spPr>
      </p:pic>
      <p:sp>
        <p:nvSpPr>
          <p:cNvPr id="65" name="Freeform: Shape 64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952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7377589-AC7E-3F6E-C3CD-4FE9EBD6D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200" b="1" dirty="0">
                <a:latin typeface="+mn-lt"/>
              </a:rPr>
              <a:t>omnivorske</a:t>
            </a:r>
            <a:r>
              <a:rPr lang="hr-HR" sz="2200" dirty="0">
                <a:latin typeface="+mn-lt"/>
              </a:rPr>
              <a:t> ispitanice – unos začina od 0 do 14,2 g/dan (1,4 ± 3,7 g/dan)</a:t>
            </a:r>
            <a:br>
              <a:rPr lang="hr-HR" dirty="0"/>
            </a:br>
            <a:endParaRPr lang="hr-HR" dirty="0"/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id="{8994E8A6-E283-BF75-3356-80FC965FE4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9125" y="1030637"/>
            <a:ext cx="10515600" cy="6230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0403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3" name="Rectangle 56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zervirano mjesto sadržaja 2">
            <a:extLst>
              <a:ext uri="{FF2B5EF4-FFF2-40B4-BE49-F238E27FC236}">
                <a16:creationId xmlns:a16="http://schemas.microsoft.com/office/drawing/2014/main" id="{1D75FA88-0FEC-D365-1886-299B32B0E6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1" y="2646223"/>
            <a:ext cx="5997262" cy="3948541"/>
          </a:xfrm>
        </p:spPr>
        <p:txBody>
          <a:bodyPr anchor="t">
            <a:normAutofit/>
          </a:bodyPr>
          <a:lstStyle/>
          <a:p>
            <a:r>
              <a:rPr lang="hr-HR" sz="2000" i="1" dirty="0"/>
              <a:t>Koncentracija kreatinina</a:t>
            </a:r>
            <a:r>
              <a:rPr lang="hr-HR" sz="2000" dirty="0"/>
              <a:t>: </a:t>
            </a:r>
          </a:p>
          <a:p>
            <a:pPr marL="571500" indent="-571500">
              <a:buFont typeface="+mj-lt"/>
              <a:buAutoNum type="romanLcPeriod"/>
            </a:pPr>
            <a:r>
              <a:rPr lang="hr-HR" sz="1700" dirty="0"/>
              <a:t> omnivorske ispitanice: 1,05 ± 0,33 mg po ml urina</a:t>
            </a:r>
          </a:p>
          <a:p>
            <a:pPr marL="571500" indent="-571500">
              <a:buFont typeface="+mj-lt"/>
              <a:buAutoNum type="romanLcPeriod"/>
            </a:pPr>
            <a:r>
              <a:rPr lang="hr-HR" sz="1700" dirty="0" err="1"/>
              <a:t>veganske</a:t>
            </a:r>
            <a:r>
              <a:rPr lang="hr-HR" sz="1700" dirty="0"/>
              <a:t> ispitanice:  0,93 ± 0,29 mg/ml</a:t>
            </a:r>
          </a:p>
          <a:p>
            <a:pPr marL="0" indent="0">
              <a:buNone/>
            </a:pPr>
            <a:endParaRPr lang="hr-HR" sz="1700" dirty="0"/>
          </a:p>
          <a:p>
            <a:r>
              <a:rPr lang="hr-HR" sz="2000" i="1" dirty="0"/>
              <a:t>Koncentracije 8-hidroksideoksigvanozina u urinu:</a:t>
            </a:r>
          </a:p>
          <a:p>
            <a:pPr marL="571500" indent="-571500">
              <a:buFont typeface="+mj-lt"/>
              <a:buAutoNum type="romanLcPeriod"/>
            </a:pPr>
            <a:r>
              <a:rPr lang="hr-HR" sz="1700" dirty="0"/>
              <a:t>omnivorske ispitanice: 521,43 ± 138,31 </a:t>
            </a:r>
            <a:r>
              <a:rPr lang="hr-HR" sz="1700" dirty="0" err="1"/>
              <a:t>ng</a:t>
            </a:r>
            <a:r>
              <a:rPr lang="hr-HR" sz="1700" dirty="0"/>
              <a:t>/mg kreatinina</a:t>
            </a:r>
          </a:p>
          <a:p>
            <a:pPr marL="571500" indent="-571500">
              <a:buFont typeface="+mj-lt"/>
              <a:buAutoNum type="romanLcPeriod"/>
            </a:pPr>
            <a:r>
              <a:rPr lang="hr-HR" sz="1700" dirty="0" err="1"/>
              <a:t>veganske</a:t>
            </a:r>
            <a:r>
              <a:rPr lang="hr-HR" sz="1700" dirty="0"/>
              <a:t> ispitanice: 320,44 ± 220,54 </a:t>
            </a:r>
            <a:r>
              <a:rPr lang="hr-HR" sz="1700" dirty="0" err="1"/>
              <a:t>ng</a:t>
            </a:r>
            <a:r>
              <a:rPr lang="hr-HR" sz="1700" dirty="0"/>
              <a:t>/mg kreatinina</a:t>
            </a:r>
          </a:p>
          <a:p>
            <a:pPr marL="0" indent="0">
              <a:buNone/>
            </a:pPr>
            <a:endParaRPr lang="hr-HR" sz="1700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DE54EA1C-0D39-47FA-251D-DBFD4BF7F8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2063" y="930564"/>
            <a:ext cx="5449454" cy="499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4039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E3596DD-156A-473E-9BB3-C6A29F757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C46C4D6-C474-4E92-B52E-944C1118F7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E2C7176-6F86-CD3B-88FE-225EB38B9E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8902" y="165683"/>
            <a:ext cx="10740324" cy="6526634"/>
          </a:xfrm>
        </p:spPr>
        <p:txBody>
          <a:bodyPr>
            <a:normAutofit/>
          </a:bodyPr>
          <a:lstStyle/>
          <a:p>
            <a:r>
              <a:rPr lang="hr-HR" sz="2000" dirty="0"/>
              <a:t>Slaba pozitivna korelacija s :</a:t>
            </a:r>
          </a:p>
          <a:p>
            <a:pPr marL="457200" indent="-457200">
              <a:buFont typeface="+mj-lt"/>
              <a:buAutoNum type="arabicPeriod"/>
            </a:pPr>
            <a:r>
              <a:rPr lang="hr-HR" sz="2000" dirty="0"/>
              <a:t>dob</a:t>
            </a:r>
          </a:p>
          <a:p>
            <a:pPr marL="457200" indent="-457200">
              <a:buFont typeface="+mj-lt"/>
              <a:buAutoNum type="arabicPeriod"/>
            </a:pPr>
            <a:r>
              <a:rPr lang="hr-HR" sz="2000" dirty="0"/>
              <a:t>unos proteina</a:t>
            </a:r>
          </a:p>
          <a:p>
            <a:pPr marL="457200" indent="-457200">
              <a:buFont typeface="+mj-lt"/>
              <a:buAutoNum type="arabicPeriod"/>
            </a:pPr>
            <a:r>
              <a:rPr lang="hr-HR" sz="2000" dirty="0"/>
              <a:t>unos zasićenih masti</a:t>
            </a:r>
          </a:p>
          <a:p>
            <a:pPr marL="457200" indent="-457200">
              <a:buFont typeface="+mj-lt"/>
              <a:buAutoNum type="arabicPeriod"/>
            </a:pPr>
            <a:r>
              <a:rPr lang="hr-HR" sz="2000" dirty="0"/>
              <a:t>unos K, Ca te vitamina B2, B3, B12 i K</a:t>
            </a:r>
          </a:p>
          <a:p>
            <a:pPr marL="457200" indent="-457200">
              <a:buFont typeface="+mj-lt"/>
              <a:buAutoNum type="arabicPeriod"/>
            </a:pPr>
            <a:endParaRPr lang="hr-HR" sz="2000" dirty="0"/>
          </a:p>
          <a:p>
            <a:pPr marL="0" indent="0" algn="ctr">
              <a:buNone/>
            </a:pPr>
            <a:r>
              <a:rPr lang="hr-HR" sz="2400" dirty="0"/>
              <a:t>Značajna pozitivna korelacija s:</a:t>
            </a:r>
          </a:p>
          <a:p>
            <a:pPr marL="457200" indent="-457200" algn="ctr">
              <a:buFont typeface="+mj-lt"/>
              <a:buAutoNum type="arabicPeriod"/>
            </a:pPr>
            <a:r>
              <a:rPr lang="hr-HR" sz="2400" dirty="0"/>
              <a:t>konzumacijom alkohola</a:t>
            </a:r>
          </a:p>
          <a:p>
            <a:pPr marL="0" indent="0" algn="ctr">
              <a:buNone/>
            </a:pPr>
            <a:endParaRPr lang="hr-HR" sz="2400" dirty="0"/>
          </a:p>
          <a:p>
            <a:pPr marL="0" indent="0" algn="ctr">
              <a:buNone/>
            </a:pPr>
            <a:r>
              <a:rPr lang="hr-HR" sz="2400" dirty="0"/>
              <a:t>           - </a:t>
            </a:r>
            <a:r>
              <a:rPr lang="hr-HR" sz="2000" dirty="0" err="1"/>
              <a:t>veganke</a:t>
            </a:r>
            <a:r>
              <a:rPr lang="hr-HR" sz="2000" dirty="0"/>
              <a:t> 2,0 ± 6,3 g/dan</a:t>
            </a:r>
          </a:p>
          <a:p>
            <a:pPr marL="0" indent="0" algn="ctr">
              <a:buNone/>
            </a:pPr>
            <a:r>
              <a:rPr lang="hr-HR" sz="2000" dirty="0"/>
              <a:t>           -</a:t>
            </a:r>
            <a:r>
              <a:rPr lang="hr-HR" sz="2000" dirty="0" err="1"/>
              <a:t>omnivorke</a:t>
            </a:r>
            <a:r>
              <a:rPr lang="hr-HR" sz="2000" dirty="0"/>
              <a:t> 5,7 ± 6,4 g/dan</a:t>
            </a:r>
          </a:p>
          <a:p>
            <a:pPr marL="0" indent="0">
              <a:buNone/>
            </a:pPr>
            <a:endParaRPr lang="hr-HR" sz="2000" dirty="0"/>
          </a:p>
          <a:p>
            <a:pPr marL="0" indent="0">
              <a:buNone/>
            </a:pPr>
            <a:endParaRPr lang="hr-HR" sz="2000" dirty="0"/>
          </a:p>
          <a:p>
            <a:pPr marL="0" indent="0" algn="just">
              <a:buNone/>
            </a:pPr>
            <a:r>
              <a:rPr lang="hr-HR" sz="2000" dirty="0"/>
              <a:t>Chen i suradnici (2011)- kronična konzumacija alkohola povećava </a:t>
            </a:r>
            <a:r>
              <a:rPr lang="hr-HR" sz="2000" dirty="0" err="1"/>
              <a:t>lipidnu</a:t>
            </a:r>
            <a:r>
              <a:rPr lang="hr-HR" sz="2000" dirty="0"/>
              <a:t> </a:t>
            </a:r>
            <a:r>
              <a:rPr lang="hr-HR" sz="2000" dirty="0" err="1"/>
              <a:t>peroksidaciju</a:t>
            </a:r>
            <a:r>
              <a:rPr lang="hr-HR" sz="2000" dirty="0"/>
              <a:t> i smanjuje funkcije antioksidativnih enzima, naročito superoksid </a:t>
            </a:r>
            <a:r>
              <a:rPr lang="hr-HR" sz="2000" dirty="0" err="1"/>
              <a:t>dismutaze</a:t>
            </a:r>
            <a:r>
              <a:rPr lang="hr-HR" sz="2000" dirty="0"/>
              <a:t> (SOD) i </a:t>
            </a:r>
            <a:r>
              <a:rPr lang="hr-HR" sz="2000" dirty="0" err="1"/>
              <a:t>glutation</a:t>
            </a:r>
            <a:r>
              <a:rPr lang="hr-HR" sz="2000" dirty="0"/>
              <a:t> </a:t>
            </a:r>
            <a:r>
              <a:rPr lang="hr-HR" sz="2000" dirty="0" err="1"/>
              <a:t>peroksidaze</a:t>
            </a:r>
            <a:r>
              <a:rPr lang="hr-HR" sz="2000" dirty="0"/>
              <a:t> (</a:t>
            </a:r>
            <a:r>
              <a:rPr lang="hr-HR" sz="2000" dirty="0" err="1"/>
              <a:t>GPx</a:t>
            </a:r>
            <a:r>
              <a:rPr lang="hr-HR" sz="2000" dirty="0"/>
              <a:t>)</a:t>
            </a:r>
          </a:p>
          <a:p>
            <a:pPr marL="0" indent="0">
              <a:buNone/>
            </a:pPr>
            <a:endParaRPr lang="hr-HR" sz="2000" dirty="0"/>
          </a:p>
        </p:txBody>
      </p:sp>
      <p:sp>
        <p:nvSpPr>
          <p:cNvPr id="6" name="Strelica: prema dolje 5">
            <a:extLst>
              <a:ext uri="{FF2B5EF4-FFF2-40B4-BE49-F238E27FC236}">
                <a16:creationId xmlns:a16="http://schemas.microsoft.com/office/drawing/2014/main" id="{F4F95476-7837-C030-EED4-DC01754A42AE}"/>
              </a:ext>
            </a:extLst>
          </p:cNvPr>
          <p:cNvSpPr/>
          <p:nvPr/>
        </p:nvSpPr>
        <p:spPr>
          <a:xfrm>
            <a:off x="6207346" y="3529739"/>
            <a:ext cx="654341" cy="436228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8618475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0E3596DD-156A-473E-9BB3-C6A29F757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2C46C4D6-C474-4E92-B52E-944C1118F7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9" name="Content Placeholder 7">
            <a:extLst>
              <a:ext uri="{FF2B5EF4-FFF2-40B4-BE49-F238E27FC236}">
                <a16:creationId xmlns:a16="http://schemas.microsoft.com/office/drawing/2014/main" id="{F3E5EDA2-ED74-2C93-0468-61A7C5FF03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921" y="79695"/>
            <a:ext cx="11058041" cy="6698609"/>
          </a:xfrm>
        </p:spPr>
        <p:txBody>
          <a:bodyPr>
            <a:normAutofit/>
          </a:bodyPr>
          <a:lstStyle/>
          <a:p>
            <a:r>
              <a:rPr lang="hr-HR" sz="2000" dirty="0"/>
              <a:t>Slaba negativna korelacija:</a:t>
            </a:r>
          </a:p>
          <a:p>
            <a:pPr marL="457200" indent="-457200">
              <a:buFont typeface="+mj-lt"/>
              <a:buAutoNum type="arabicPeriod"/>
            </a:pPr>
            <a:r>
              <a:rPr lang="hr-HR" sz="2000" dirty="0"/>
              <a:t>BMI</a:t>
            </a:r>
          </a:p>
          <a:p>
            <a:pPr marL="457200" indent="-457200">
              <a:buFont typeface="+mj-lt"/>
              <a:buAutoNum type="arabicPeriod"/>
            </a:pPr>
            <a:r>
              <a:rPr lang="hr-HR" sz="2000" dirty="0"/>
              <a:t>unos vlakana</a:t>
            </a:r>
          </a:p>
          <a:p>
            <a:pPr marL="457200" indent="-457200">
              <a:buFont typeface="+mj-lt"/>
              <a:buAutoNum type="arabicPeriod"/>
            </a:pPr>
            <a:r>
              <a:rPr lang="hr-HR" sz="2000" dirty="0"/>
              <a:t>unos </a:t>
            </a:r>
            <a:r>
              <a:rPr lang="hr-HR" sz="2000" dirty="0" err="1"/>
              <a:t>polinezasićenih</a:t>
            </a:r>
            <a:r>
              <a:rPr lang="hr-HR" sz="2000" dirty="0"/>
              <a:t> masti</a:t>
            </a:r>
          </a:p>
          <a:p>
            <a:pPr marL="457200" indent="-457200">
              <a:buFont typeface="+mj-lt"/>
              <a:buAutoNum type="arabicPeriod"/>
            </a:pPr>
            <a:r>
              <a:rPr lang="hr-HR" sz="2000" dirty="0"/>
              <a:t>unos vitamina B6</a:t>
            </a:r>
          </a:p>
          <a:p>
            <a:pPr marL="0" indent="0">
              <a:buNone/>
            </a:pPr>
            <a:endParaRPr lang="hr-HR" sz="2000" dirty="0"/>
          </a:p>
          <a:p>
            <a:pPr marL="0" indent="0" algn="ctr">
              <a:buNone/>
            </a:pPr>
            <a:r>
              <a:rPr lang="hr-HR" sz="2400" dirty="0"/>
              <a:t>Značajna negativna korelacija:</a:t>
            </a:r>
          </a:p>
          <a:p>
            <a:pPr marL="457200" indent="-457200" algn="ctr">
              <a:buFont typeface="+mj-lt"/>
              <a:buAutoNum type="arabicPeriod"/>
            </a:pPr>
            <a:r>
              <a:rPr lang="hr-HR" sz="2400" dirty="0"/>
              <a:t>unos </a:t>
            </a:r>
            <a:r>
              <a:rPr lang="hr-HR" sz="2400" dirty="0" err="1"/>
              <a:t>linoleinske</a:t>
            </a:r>
            <a:r>
              <a:rPr lang="hr-HR" sz="2400" dirty="0"/>
              <a:t> kiseline</a:t>
            </a:r>
          </a:p>
          <a:p>
            <a:pPr marL="457200" indent="-457200">
              <a:buFont typeface="+mj-lt"/>
              <a:buAutoNum type="arabicPeriod"/>
            </a:pPr>
            <a:endParaRPr lang="hr-HR" sz="2400" dirty="0"/>
          </a:p>
          <a:p>
            <a:pPr marL="0" indent="0">
              <a:buNone/>
            </a:pPr>
            <a:endParaRPr lang="hr-HR" sz="2000" dirty="0"/>
          </a:p>
          <a:p>
            <a:pPr marL="457200" indent="-457200">
              <a:buFont typeface="+mj-lt"/>
              <a:buAutoNum type="arabicPeriod"/>
            </a:pPr>
            <a:endParaRPr lang="hr-HR" sz="2000" dirty="0"/>
          </a:p>
          <a:p>
            <a:pPr marL="0" indent="0" algn="just">
              <a:buNone/>
            </a:pPr>
            <a:r>
              <a:rPr lang="hr-HR" sz="2000" dirty="0" err="1"/>
              <a:t>Heshmati</a:t>
            </a:r>
            <a:r>
              <a:rPr lang="hr-HR" sz="2000" dirty="0"/>
              <a:t> i suradnici (2019)- suplementacija omega-3-masnim kiselinama smanjuje oksidacijska oštećenja DNA</a:t>
            </a:r>
          </a:p>
          <a:p>
            <a:pPr marL="0" indent="0" algn="just">
              <a:buNone/>
            </a:pPr>
            <a:endParaRPr lang="hr-HR" sz="2000" dirty="0"/>
          </a:p>
          <a:p>
            <a:pPr marL="0" indent="0" algn="just">
              <a:buNone/>
            </a:pPr>
            <a:r>
              <a:rPr lang="hr-HR" sz="2000" dirty="0" err="1"/>
              <a:t>Yeon</a:t>
            </a:r>
            <a:r>
              <a:rPr lang="hr-HR" sz="2000" dirty="0"/>
              <a:t> i suradnici (2011)- masnoće iz biljnih namirnica inhibiraju proizvodnju upalnih </a:t>
            </a:r>
            <a:r>
              <a:rPr lang="hr-HR" sz="2000" dirty="0" err="1"/>
              <a:t>citokina</a:t>
            </a:r>
            <a:r>
              <a:rPr lang="hr-HR" sz="2000" dirty="0"/>
              <a:t> te smanjuju posljedice oksidativnog oštećenja organizma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756657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8BBDCA1-D2A4-F1AD-56AB-D4EAA5C84D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55009"/>
            <a:ext cx="10515600" cy="5421954"/>
          </a:xfrm>
        </p:spPr>
        <p:txBody>
          <a:bodyPr/>
          <a:lstStyle/>
          <a:p>
            <a:r>
              <a:rPr lang="hr-HR" b="1" dirty="0"/>
              <a:t>Korelacija unosa začina i koncentracije urinarnih razina 8-OHdG?</a:t>
            </a:r>
          </a:p>
          <a:p>
            <a:endParaRPr lang="hr-HR" dirty="0"/>
          </a:p>
          <a:p>
            <a:endParaRPr lang="hr-HR" dirty="0"/>
          </a:p>
          <a:p>
            <a:pPr marL="0" indent="0" algn="ctr">
              <a:buNone/>
            </a:pPr>
            <a:r>
              <a:rPr lang="hr-HR" dirty="0"/>
              <a:t>slabo pozitivna</a:t>
            </a:r>
          </a:p>
          <a:p>
            <a:pPr marL="0" indent="0" algn="ctr">
              <a:buNone/>
            </a:pPr>
            <a:endParaRPr lang="hr-HR" dirty="0"/>
          </a:p>
          <a:p>
            <a:pPr marL="0" indent="0">
              <a:buNone/>
            </a:pPr>
            <a:r>
              <a:rPr lang="hr-HR" dirty="0" err="1"/>
              <a:t>veganke</a:t>
            </a:r>
            <a:r>
              <a:rPr lang="hr-HR" dirty="0"/>
              <a:t> (r = 0,600; p = 0,066)                 </a:t>
            </a:r>
            <a:r>
              <a:rPr lang="hr-HR" dirty="0" err="1"/>
              <a:t>omnivorke</a:t>
            </a:r>
            <a:r>
              <a:rPr lang="hr-HR" dirty="0"/>
              <a:t> (r = 0,478; p = 0,161)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sz="2000" dirty="0"/>
              <a:t>Rubió i suradnici (2013)- niz </a:t>
            </a:r>
            <a:r>
              <a:rPr lang="hr-HR" sz="2000" dirty="0" err="1"/>
              <a:t>biokativnih</a:t>
            </a:r>
            <a:r>
              <a:rPr lang="hr-HR" sz="2000" dirty="0"/>
              <a:t> spojeva u biljnim začinima je pokazao protuupalna i antioksidativna svojstva u </a:t>
            </a:r>
            <a:r>
              <a:rPr lang="it-IT" sz="2000" i="1" dirty="0"/>
              <a:t>in vitro </a:t>
            </a:r>
            <a:r>
              <a:rPr lang="it-IT" sz="2000" dirty="0"/>
              <a:t>i </a:t>
            </a:r>
            <a:r>
              <a:rPr lang="it-IT" sz="2000" i="1" dirty="0"/>
              <a:t>in vivo</a:t>
            </a:r>
            <a:r>
              <a:rPr lang="hr-HR" sz="2000" i="1" dirty="0"/>
              <a:t> </a:t>
            </a:r>
            <a:r>
              <a:rPr lang="hr-HR" sz="2000" dirty="0"/>
              <a:t>eksperimentima</a:t>
            </a:r>
          </a:p>
        </p:txBody>
      </p:sp>
      <p:sp>
        <p:nvSpPr>
          <p:cNvPr id="4" name="Strelica: prema dolje 3">
            <a:extLst>
              <a:ext uri="{FF2B5EF4-FFF2-40B4-BE49-F238E27FC236}">
                <a16:creationId xmlns:a16="http://schemas.microsoft.com/office/drawing/2014/main" id="{33532EAE-1B18-C4CB-F4B4-81690A59EBB5}"/>
              </a:ext>
            </a:extLst>
          </p:cNvPr>
          <p:cNvSpPr/>
          <p:nvPr/>
        </p:nvSpPr>
        <p:spPr>
          <a:xfrm>
            <a:off x="5890470" y="1325460"/>
            <a:ext cx="411060" cy="973123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13" name="Ravni poveznik sa strelicom 12">
            <a:extLst>
              <a:ext uri="{FF2B5EF4-FFF2-40B4-BE49-F238E27FC236}">
                <a16:creationId xmlns:a16="http://schemas.microsoft.com/office/drawing/2014/main" id="{6874427A-23CB-B5B9-6118-10D518BA7F55}"/>
              </a:ext>
            </a:extLst>
          </p:cNvPr>
          <p:cNvCxnSpPr/>
          <p:nvPr/>
        </p:nvCxnSpPr>
        <p:spPr>
          <a:xfrm flipH="1">
            <a:off x="5226341" y="2726422"/>
            <a:ext cx="377505" cy="4613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avni poveznik sa strelicom 14">
            <a:extLst>
              <a:ext uri="{FF2B5EF4-FFF2-40B4-BE49-F238E27FC236}">
                <a16:creationId xmlns:a16="http://schemas.microsoft.com/office/drawing/2014/main" id="{D0290248-75F7-5581-207C-CAB78C381DB0}"/>
              </a:ext>
            </a:extLst>
          </p:cNvPr>
          <p:cNvCxnSpPr>
            <a:cxnSpLocks/>
          </p:cNvCxnSpPr>
          <p:nvPr/>
        </p:nvCxnSpPr>
        <p:spPr>
          <a:xfrm>
            <a:off x="6588156" y="2726422"/>
            <a:ext cx="444617" cy="4613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303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67F6491-8813-840C-8285-E1FDBB02E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ZAKLJUČCI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F953EB7-9069-FAF8-9BAB-101651C50D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5519"/>
            <a:ext cx="10515600" cy="4907356"/>
          </a:xfrm>
        </p:spPr>
        <p:txBody>
          <a:bodyPr>
            <a:normAutofit/>
          </a:bodyPr>
          <a:lstStyle/>
          <a:p>
            <a:pPr algn="just"/>
            <a:r>
              <a:rPr lang="hr-HR" sz="2400" dirty="0" err="1"/>
              <a:t>veganske</a:t>
            </a:r>
            <a:r>
              <a:rPr lang="hr-HR" sz="2400" dirty="0"/>
              <a:t> ispitanice su unosile više ugljikohidrata i vlakana</a:t>
            </a:r>
          </a:p>
          <a:p>
            <a:pPr algn="just"/>
            <a:r>
              <a:rPr lang="hr-HR" sz="2400" dirty="0"/>
              <a:t>omnivorske ispitanice su imale značajno veću </a:t>
            </a:r>
            <a:r>
              <a:rPr lang="pl-PL" sz="2400" dirty="0"/>
              <a:t>(p = 0,031) koncentraciju 8-OHdG</a:t>
            </a:r>
            <a:endParaRPr lang="hr-HR" sz="2400" dirty="0"/>
          </a:p>
          <a:p>
            <a:pPr algn="just"/>
            <a:r>
              <a:rPr lang="hr-HR" sz="2400" dirty="0"/>
              <a:t>utvrđena je značajna pozitivna korelacija unosa alkohola i koncentracije 8-OHdG</a:t>
            </a:r>
          </a:p>
          <a:p>
            <a:pPr algn="just"/>
            <a:r>
              <a:rPr lang="hr-HR" sz="2400" dirty="0"/>
              <a:t>dobivena je značajna negativna povezanost unosa </a:t>
            </a:r>
            <a:r>
              <a:rPr lang="hr-HR" sz="2400" dirty="0" err="1"/>
              <a:t>linoleinske</a:t>
            </a:r>
            <a:r>
              <a:rPr lang="hr-HR" sz="2400" dirty="0"/>
              <a:t> kiseline i koncentracije 8-OHdG</a:t>
            </a:r>
          </a:p>
          <a:p>
            <a:pPr algn="just"/>
            <a:r>
              <a:rPr lang="pl-PL" sz="2400" dirty="0"/>
              <a:t>veganske ispitanice su unosile veće količine začina</a:t>
            </a:r>
          </a:p>
          <a:p>
            <a:pPr algn="just"/>
            <a:r>
              <a:rPr lang="hr-HR" sz="2400" dirty="0"/>
              <a:t>utvrđena je pozitivna korelacija unosa biljnih začina i koncentracija 8-OHdG u urinu </a:t>
            </a:r>
          </a:p>
          <a:p>
            <a:pPr algn="just"/>
            <a:r>
              <a:rPr lang="hr-HR" sz="2400" dirty="0"/>
              <a:t>namirnice biljnog podrijetla su pokazale blagotvorni utjecaj na antioksidacijski status organizma</a:t>
            </a:r>
          </a:p>
          <a:p>
            <a:pPr algn="just"/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5219227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9">
            <a:extLst>
              <a:ext uri="{FF2B5EF4-FFF2-40B4-BE49-F238E27FC236}">
                <a16:creationId xmlns:a16="http://schemas.microsoft.com/office/drawing/2014/main" id="{C0A1ED06-4733-4020-9C60-81D4D80140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1">
            <a:extLst>
              <a:ext uri="{FF2B5EF4-FFF2-40B4-BE49-F238E27FC236}">
                <a16:creationId xmlns:a16="http://schemas.microsoft.com/office/drawing/2014/main" id="{B0CA3509-3AF9-45FE-93ED-57BB5D5E8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7388" y="181576"/>
            <a:ext cx="11823637" cy="6501088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94CF20D7-AF02-A91C-863F-DA8E73F4B0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8" r="-1" b="-1"/>
          <a:stretch/>
        </p:blipFill>
        <p:spPr>
          <a:xfrm>
            <a:off x="180975" y="182880"/>
            <a:ext cx="11823637" cy="6499784"/>
          </a:xfrm>
          <a:prstGeom prst="rect">
            <a:avLst/>
          </a:prstGeom>
        </p:spPr>
      </p:pic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169F39A-FCEE-65A8-2DA1-2278216F05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172" y="671120"/>
            <a:ext cx="3565322" cy="6543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b="1" dirty="0">
                <a:solidFill>
                  <a:schemeClr val="bg2"/>
                </a:solidFill>
              </a:rPr>
              <a:t>HVALA NA PAŽNJI! </a:t>
            </a:r>
            <a:r>
              <a:rPr lang="hr-HR" b="1" dirty="0">
                <a:solidFill>
                  <a:schemeClr val="bg2"/>
                </a:solidFill>
                <a:sym typeface="Wingdings" panose="05000000000000000000" pitchFamily="2" charset="2"/>
              </a:rPr>
              <a:t></a:t>
            </a:r>
            <a:r>
              <a:rPr lang="hr-HR" b="1" dirty="0">
                <a:solidFill>
                  <a:schemeClr val="bg2"/>
                </a:solidFill>
              </a:rPr>
              <a:t>  </a:t>
            </a:r>
          </a:p>
          <a:p>
            <a:pPr marL="0" indent="0">
              <a:buNone/>
            </a:pPr>
            <a:endParaRPr lang="hr-HR" sz="2000" dirty="0">
              <a:solidFill>
                <a:srgbClr val="FFFFFF"/>
              </a:solidFill>
            </a:endParaRPr>
          </a:p>
          <a:p>
            <a:endParaRPr lang="hr-HR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044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6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lika 4" descr="Slika na kojoj se prikazuje hrana, na zatvorenom, drveni, postaviti&#10;&#10;Opis je automatski generiran">
            <a:extLst>
              <a:ext uri="{FF2B5EF4-FFF2-40B4-BE49-F238E27FC236}">
                <a16:creationId xmlns:a16="http://schemas.microsoft.com/office/drawing/2014/main" id="{C6988C7F-90CD-CE96-A55E-9C040E2B5C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1" r="3676" b="-1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0F132EE8-0AFB-0575-D4EF-9CF025A21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>
            <a:normAutofit/>
          </a:bodyPr>
          <a:lstStyle/>
          <a:p>
            <a:r>
              <a:rPr lang="hr-HR" sz="4000"/>
              <a:t>Teorijski dio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0C24E5E-62C6-3864-AE7E-92F7F66E2B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610" y="2434201"/>
            <a:ext cx="3822189" cy="3742762"/>
          </a:xfrm>
        </p:spPr>
        <p:txBody>
          <a:bodyPr>
            <a:normAutofit/>
          </a:bodyPr>
          <a:lstStyle/>
          <a:p>
            <a:r>
              <a:rPr lang="hr-HR" sz="2400" u="sng" dirty="0"/>
              <a:t>BILJNI ZAČINI</a:t>
            </a:r>
          </a:p>
          <a:p>
            <a:endParaRPr lang="hr-HR" sz="2000" dirty="0"/>
          </a:p>
          <a:p>
            <a:r>
              <a:rPr lang="hr-HR" sz="2000" dirty="0"/>
              <a:t>aromatični dijelovi biljke koji se koriste kao dodatak hrani</a:t>
            </a:r>
          </a:p>
          <a:p>
            <a:r>
              <a:rPr lang="hr-HR" sz="2000" dirty="0"/>
              <a:t>kulinarske i medicinske svrhe</a:t>
            </a:r>
          </a:p>
          <a:p>
            <a:r>
              <a:rPr lang="hr-HR" sz="2000" dirty="0"/>
              <a:t>bogati bioaktivnim tvarima</a:t>
            </a:r>
          </a:p>
          <a:p>
            <a:r>
              <a:rPr lang="hr-HR" sz="2000" dirty="0"/>
              <a:t>povoljno djeluju na organizam</a:t>
            </a:r>
          </a:p>
          <a:p>
            <a:r>
              <a:rPr lang="hr-HR" sz="2000" dirty="0"/>
              <a:t>EU- najveće tržište začina</a:t>
            </a:r>
          </a:p>
          <a:p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341484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DFDB09A-EF03-139D-6417-1F29AFC044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670097" cy="3320668"/>
          </a:xfrm>
        </p:spPr>
        <p:txBody>
          <a:bodyPr>
            <a:normAutofit/>
          </a:bodyPr>
          <a:lstStyle/>
          <a:p>
            <a:r>
              <a:rPr lang="hr-HR" sz="2400" u="sng" dirty="0"/>
              <a:t>ČILI PAPRIKA</a:t>
            </a:r>
          </a:p>
          <a:p>
            <a:endParaRPr lang="hr-HR" sz="1500" u="sng" dirty="0"/>
          </a:p>
          <a:p>
            <a:r>
              <a:rPr lang="hr-HR" sz="1500" i="1" dirty="0" err="1"/>
              <a:t>Capsicum</a:t>
            </a:r>
            <a:r>
              <a:rPr lang="hr-HR" sz="1500" dirty="0"/>
              <a:t>, podrijetlom iz Meksika</a:t>
            </a:r>
          </a:p>
          <a:p>
            <a:r>
              <a:rPr lang="hr-HR" sz="1500" dirty="0"/>
              <a:t>bioaktivne tvari </a:t>
            </a:r>
            <a:r>
              <a:rPr lang="hr-HR" sz="1500" dirty="0" err="1"/>
              <a:t>kapsaicinoidi</a:t>
            </a:r>
            <a:r>
              <a:rPr lang="hr-HR" sz="1500" dirty="0"/>
              <a:t>, najpoznatiji </a:t>
            </a:r>
            <a:r>
              <a:rPr lang="hr-HR" sz="1500" dirty="0" err="1"/>
              <a:t>kapsaicin</a:t>
            </a:r>
            <a:endParaRPr lang="hr-HR" sz="1500" dirty="0"/>
          </a:p>
          <a:p>
            <a:r>
              <a:rPr lang="it-IT" sz="1500" dirty="0" err="1"/>
              <a:t>provitamin</a:t>
            </a:r>
            <a:r>
              <a:rPr lang="it-IT" sz="1500" dirty="0"/>
              <a:t> A i </a:t>
            </a:r>
            <a:r>
              <a:rPr lang="it-IT" sz="1500" dirty="0" err="1"/>
              <a:t>vitamin</a:t>
            </a:r>
            <a:r>
              <a:rPr lang="it-IT" sz="1500" dirty="0"/>
              <a:t> C</a:t>
            </a:r>
            <a:endParaRPr lang="hr-HR" sz="1500" dirty="0"/>
          </a:p>
          <a:p>
            <a:r>
              <a:rPr lang="hr-HR" sz="1500" dirty="0"/>
              <a:t>blagotvorni utjecaj na kardiovaskularni sustav</a:t>
            </a:r>
          </a:p>
          <a:p>
            <a:r>
              <a:rPr lang="hr-HR" sz="1500" dirty="0"/>
              <a:t>reguliranje tjelesne mase i koncentracije glukoze u krvi</a:t>
            </a:r>
          </a:p>
          <a:p>
            <a:r>
              <a:rPr lang="hr-HR" sz="1500" dirty="0" err="1"/>
              <a:t>gastroprotektivno</a:t>
            </a:r>
            <a:r>
              <a:rPr lang="hr-HR" sz="1500" dirty="0"/>
              <a:t> djelovanje</a:t>
            </a:r>
          </a:p>
          <a:p>
            <a:r>
              <a:rPr lang="hr-HR" sz="1500" dirty="0"/>
              <a:t>antioksidativno djelovanje</a:t>
            </a:r>
          </a:p>
          <a:p>
            <a:endParaRPr lang="hr-HR" sz="1500" u="sng" dirty="0"/>
          </a:p>
          <a:p>
            <a:endParaRPr lang="hr-HR" sz="1500" u="sng" dirty="0"/>
          </a:p>
          <a:p>
            <a:endParaRPr lang="hr-HR" sz="1500" u="sng" dirty="0"/>
          </a:p>
        </p:txBody>
      </p:sp>
      <p:pic>
        <p:nvPicPr>
          <p:cNvPr id="5" name="Slika 4" descr="Slika na kojoj se prikazuje jelo">
            <a:extLst>
              <a:ext uri="{FF2B5EF4-FFF2-40B4-BE49-F238E27FC236}">
                <a16:creationId xmlns:a16="http://schemas.microsoft.com/office/drawing/2014/main" id="{7ADB1046-CFF5-7A05-DA2D-C6CC33BD11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83" r="15616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213348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C193B75-A5C9-1CFF-7A00-AA206FF4B7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5365446" cy="3410712"/>
          </a:xfrm>
        </p:spPr>
        <p:txBody>
          <a:bodyPr anchor="t">
            <a:normAutofit/>
          </a:bodyPr>
          <a:lstStyle/>
          <a:p>
            <a:r>
              <a:rPr lang="hr-HR" sz="2400" u="sng" dirty="0"/>
              <a:t>KURKUMA</a:t>
            </a:r>
          </a:p>
          <a:p>
            <a:endParaRPr lang="hr-HR" sz="1900" u="sng" dirty="0"/>
          </a:p>
          <a:p>
            <a:r>
              <a:rPr lang="hr-HR" sz="1900" dirty="0" err="1"/>
              <a:t>kurkumin</a:t>
            </a:r>
            <a:r>
              <a:rPr lang="hr-HR" sz="1900" dirty="0"/>
              <a:t> </a:t>
            </a:r>
          </a:p>
          <a:p>
            <a:r>
              <a:rPr lang="hr-HR" sz="1900" dirty="0"/>
              <a:t>željezo, vitamini B kompleksa i vlakna</a:t>
            </a:r>
          </a:p>
          <a:p>
            <a:r>
              <a:rPr lang="hr-HR" sz="1900" dirty="0"/>
              <a:t>protuupalno, antioksidativno, </a:t>
            </a:r>
            <a:r>
              <a:rPr lang="hr-HR" sz="1900" dirty="0" err="1"/>
              <a:t>kemopreventivno</a:t>
            </a:r>
            <a:r>
              <a:rPr lang="hr-HR" sz="1900" dirty="0"/>
              <a:t> i kemoterapijsko djelovanje</a:t>
            </a:r>
          </a:p>
          <a:p>
            <a:r>
              <a:rPr lang="hr-HR" sz="1900" dirty="0"/>
              <a:t>niska bioraspoloživost</a:t>
            </a:r>
          </a:p>
        </p:txBody>
      </p:sp>
      <p:pic>
        <p:nvPicPr>
          <p:cNvPr id="7" name="Slika 6" descr="Slika na kojoj se prikazuje kurkuma, povrće&#10;&#10;Opis je automatski generiran">
            <a:extLst>
              <a:ext uri="{FF2B5EF4-FFF2-40B4-BE49-F238E27FC236}">
                <a16:creationId xmlns:a16="http://schemas.microsoft.com/office/drawing/2014/main" id="{968B5637-89DF-5C30-723C-794C2FA34E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570" y="1124884"/>
            <a:ext cx="5365446" cy="3581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729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lika 4" descr="Slika na kojoj se prikazuje drveni, začin&#10;&#10;Opis je automatski generiran">
            <a:extLst>
              <a:ext uri="{FF2B5EF4-FFF2-40B4-BE49-F238E27FC236}">
                <a16:creationId xmlns:a16="http://schemas.microsoft.com/office/drawing/2014/main" id="{062E02B7-592D-B795-881D-E3561923AC4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58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5" name="Rectangle 1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C9D62E9-2230-B81B-6CAD-166E0A8AFF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610" y="2434201"/>
            <a:ext cx="3822189" cy="3742762"/>
          </a:xfrm>
        </p:spPr>
        <p:txBody>
          <a:bodyPr>
            <a:normAutofit/>
          </a:bodyPr>
          <a:lstStyle/>
          <a:p>
            <a:r>
              <a:rPr lang="hr-HR" sz="2400" u="sng" dirty="0"/>
              <a:t>CRNI PAPAR</a:t>
            </a:r>
          </a:p>
          <a:p>
            <a:endParaRPr lang="hr-HR" sz="2000" u="sng" dirty="0"/>
          </a:p>
          <a:p>
            <a:r>
              <a:rPr lang="hr-HR" sz="2000" dirty="0"/>
              <a:t>kralj začina</a:t>
            </a:r>
          </a:p>
          <a:p>
            <a:r>
              <a:rPr lang="hr-HR" sz="2000" dirty="0" err="1"/>
              <a:t>piperin</a:t>
            </a:r>
            <a:endParaRPr lang="hr-HR" sz="2000" dirty="0"/>
          </a:p>
          <a:p>
            <a:r>
              <a:rPr lang="hr-HR" sz="2000" dirty="0"/>
              <a:t>antioksidativno, antitumorsko i protuupalno djelovanje</a:t>
            </a:r>
          </a:p>
          <a:p>
            <a:r>
              <a:rPr lang="hr-HR" sz="2000" dirty="0"/>
              <a:t>poboljšava apsorpciju drugih tvari</a:t>
            </a:r>
          </a:p>
          <a:p>
            <a:endParaRPr lang="hr-HR" sz="2000" u="sng" dirty="0"/>
          </a:p>
          <a:p>
            <a:endParaRPr lang="hr-HR" sz="2000" u="sng" dirty="0"/>
          </a:p>
          <a:p>
            <a:endParaRPr lang="hr-HR" sz="2000" u="sng" dirty="0"/>
          </a:p>
        </p:txBody>
      </p:sp>
    </p:spTree>
    <p:extLst>
      <p:ext uri="{BB962C8B-B14F-4D97-AF65-F5344CB8AC3E}">
        <p14:creationId xmlns:p14="http://schemas.microsoft.com/office/powerpoint/2010/main" val="1050030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 descr="Slika na kojoj se prikazuje trava, povrće, na otvorenom, drveni&#10;&#10;Opis je automatski generiran">
            <a:extLst>
              <a:ext uri="{FF2B5EF4-FFF2-40B4-BE49-F238E27FC236}">
                <a16:creationId xmlns:a16="http://schemas.microsoft.com/office/drawing/2014/main" id="{5320C9AB-0135-4B39-EBB3-7E6F48F2F0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21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cxnSp>
        <p:nvCxnSpPr>
          <p:cNvPr id="22" name="Straight Connector 18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E5C9BB9-E17A-CC41-A709-8FB7EAC292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16" y="3417573"/>
            <a:ext cx="4593021" cy="2619839"/>
          </a:xfrm>
        </p:spPr>
        <p:txBody>
          <a:bodyPr anchor="ctr">
            <a:normAutofit/>
          </a:bodyPr>
          <a:lstStyle/>
          <a:p>
            <a:r>
              <a:rPr lang="hr-HR" sz="2400" u="sng" dirty="0"/>
              <a:t>ČEŠNJAK</a:t>
            </a:r>
          </a:p>
          <a:p>
            <a:endParaRPr lang="hr-HR" sz="1800" u="sng" dirty="0"/>
          </a:p>
          <a:p>
            <a:r>
              <a:rPr lang="hr-HR" sz="1800" dirty="0" err="1"/>
              <a:t>organosumporni</a:t>
            </a:r>
            <a:r>
              <a:rPr lang="hr-HR" sz="1800" dirty="0"/>
              <a:t> spojevi; </a:t>
            </a:r>
            <a:r>
              <a:rPr lang="hr-HR" sz="1800" dirty="0" err="1"/>
              <a:t>alicin</a:t>
            </a:r>
            <a:endParaRPr lang="hr-HR" sz="1800" dirty="0"/>
          </a:p>
          <a:p>
            <a:r>
              <a:rPr lang="hr-HR" sz="1800" dirty="0"/>
              <a:t>magnezij, cink, selen te vitamine A i C</a:t>
            </a:r>
          </a:p>
          <a:p>
            <a:r>
              <a:rPr lang="hr-HR" sz="1800" dirty="0"/>
              <a:t>povećava serumsku aktivnost </a:t>
            </a:r>
            <a:r>
              <a:rPr lang="hr-HR" sz="1800" dirty="0" err="1"/>
              <a:t>katalaze</a:t>
            </a:r>
            <a:r>
              <a:rPr lang="hr-HR" sz="1800" dirty="0"/>
              <a:t> i </a:t>
            </a:r>
            <a:r>
              <a:rPr lang="hr-HR" sz="1800" dirty="0" err="1"/>
              <a:t>glutation</a:t>
            </a:r>
            <a:r>
              <a:rPr lang="hr-HR" sz="1800" dirty="0"/>
              <a:t> </a:t>
            </a:r>
            <a:r>
              <a:rPr lang="hr-HR" sz="1800" dirty="0" err="1"/>
              <a:t>peroksidaze</a:t>
            </a:r>
            <a:endParaRPr lang="hr-HR" sz="1800" dirty="0"/>
          </a:p>
          <a:p>
            <a:endParaRPr lang="hr-HR" sz="1800" u="sng" dirty="0"/>
          </a:p>
        </p:txBody>
      </p:sp>
    </p:spTree>
    <p:extLst>
      <p:ext uri="{BB962C8B-B14F-4D97-AF65-F5344CB8AC3E}">
        <p14:creationId xmlns:p14="http://schemas.microsoft.com/office/powerpoint/2010/main" val="305714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9A36457-A5F4-4103-A443-02581C091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C5FB7E8-B636-40FA-BE8D-48145C0F5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"/>
            <a:ext cx="12192000" cy="2295238"/>
          </a:xfrm>
          <a:custGeom>
            <a:avLst/>
            <a:gdLst>
              <a:gd name="connsiteX0" fmla="*/ 12160143 w 12192000"/>
              <a:gd name="connsiteY0" fmla="*/ 831692 h 2079137"/>
              <a:gd name="connsiteX1" fmla="*/ 12159112 w 12192000"/>
              <a:gd name="connsiteY1" fmla="*/ 833361 h 2079137"/>
              <a:gd name="connsiteX2" fmla="*/ 12158912 w 12192000"/>
              <a:gd name="connsiteY2" fmla="*/ 832430 h 2079137"/>
              <a:gd name="connsiteX3" fmla="*/ 0 w 12192000"/>
              <a:gd name="connsiteY3" fmla="*/ 0 h 2079137"/>
              <a:gd name="connsiteX4" fmla="*/ 12192000 w 12192000"/>
              <a:gd name="connsiteY4" fmla="*/ 0 h 2079137"/>
              <a:gd name="connsiteX5" fmla="*/ 12192000 w 12192000"/>
              <a:gd name="connsiteY5" fmla="*/ 558063 h 2079137"/>
              <a:gd name="connsiteX6" fmla="*/ 12189259 w 12192000"/>
              <a:gd name="connsiteY6" fmla="*/ 810508 h 2079137"/>
              <a:gd name="connsiteX7" fmla="*/ 12170847 w 12192000"/>
              <a:gd name="connsiteY7" fmla="*/ 825280 h 2079137"/>
              <a:gd name="connsiteX8" fmla="*/ 12160143 w 12192000"/>
              <a:gd name="connsiteY8" fmla="*/ 831692 h 2079137"/>
              <a:gd name="connsiteX9" fmla="*/ 12163806 w 12192000"/>
              <a:gd name="connsiteY9" fmla="*/ 825759 h 2079137"/>
              <a:gd name="connsiteX10" fmla="*/ 12056557 w 12192000"/>
              <a:gd name="connsiteY10" fmla="*/ 810176 h 2079137"/>
              <a:gd name="connsiteX11" fmla="*/ 11900316 w 12192000"/>
              <a:gd name="connsiteY11" fmla="*/ 789618 h 2079137"/>
              <a:gd name="connsiteX12" fmla="*/ 11791206 w 12192000"/>
              <a:gd name="connsiteY12" fmla="*/ 824176 h 2079137"/>
              <a:gd name="connsiteX13" fmla="*/ 11659257 w 12192000"/>
              <a:gd name="connsiteY13" fmla="*/ 800841 h 2079137"/>
              <a:gd name="connsiteX14" fmla="*/ 11569789 w 12192000"/>
              <a:gd name="connsiteY14" fmla="*/ 797135 h 2079137"/>
              <a:gd name="connsiteX15" fmla="*/ 11367885 w 12192000"/>
              <a:gd name="connsiteY15" fmla="*/ 791985 h 2079137"/>
              <a:gd name="connsiteX16" fmla="*/ 11174663 w 12192000"/>
              <a:gd name="connsiteY16" fmla="*/ 788721 h 2079137"/>
              <a:gd name="connsiteX17" fmla="*/ 11068220 w 12192000"/>
              <a:gd name="connsiteY17" fmla="*/ 786994 h 2079137"/>
              <a:gd name="connsiteX18" fmla="*/ 10893266 w 12192000"/>
              <a:gd name="connsiteY18" fmla="*/ 794013 h 2079137"/>
              <a:gd name="connsiteX19" fmla="*/ 10844025 w 12192000"/>
              <a:gd name="connsiteY19" fmla="*/ 789857 h 2079137"/>
              <a:gd name="connsiteX20" fmla="*/ 10814353 w 12192000"/>
              <a:gd name="connsiteY20" fmla="*/ 789010 h 2079137"/>
              <a:gd name="connsiteX21" fmla="*/ 10748393 w 12192000"/>
              <a:gd name="connsiteY21" fmla="*/ 806738 h 2079137"/>
              <a:gd name="connsiteX22" fmla="*/ 10468256 w 12192000"/>
              <a:gd name="connsiteY22" fmla="*/ 778733 h 2079137"/>
              <a:gd name="connsiteX23" fmla="*/ 10256131 w 12192000"/>
              <a:gd name="connsiteY23" fmla="*/ 788332 h 2079137"/>
              <a:gd name="connsiteX24" fmla="*/ 10177442 w 12192000"/>
              <a:gd name="connsiteY24" fmla="*/ 777371 h 2079137"/>
              <a:gd name="connsiteX25" fmla="*/ 10006086 w 12192000"/>
              <a:gd name="connsiteY25" fmla="*/ 792651 h 2079137"/>
              <a:gd name="connsiteX26" fmla="*/ 9952382 w 12192000"/>
              <a:gd name="connsiteY26" fmla="*/ 815411 h 2079137"/>
              <a:gd name="connsiteX27" fmla="*/ 9926457 w 12192000"/>
              <a:gd name="connsiteY27" fmla="*/ 827295 h 2079137"/>
              <a:gd name="connsiteX28" fmla="*/ 9843405 w 12192000"/>
              <a:gd name="connsiteY28" fmla="*/ 867046 h 2079137"/>
              <a:gd name="connsiteX29" fmla="*/ 9830866 w 12192000"/>
              <a:gd name="connsiteY29" fmla="*/ 875047 h 2079137"/>
              <a:gd name="connsiteX30" fmla="*/ 9801807 w 12192000"/>
              <a:gd name="connsiteY30" fmla="*/ 872272 h 2079137"/>
              <a:gd name="connsiteX31" fmla="*/ 9785653 w 12192000"/>
              <a:gd name="connsiteY31" fmla="*/ 861743 h 2079137"/>
              <a:gd name="connsiteX32" fmla="*/ 9781177 w 12192000"/>
              <a:gd name="connsiteY32" fmla="*/ 864820 h 2079137"/>
              <a:gd name="connsiteX33" fmla="*/ 9768640 w 12192000"/>
              <a:gd name="connsiteY33" fmla="*/ 869379 h 2079137"/>
              <a:gd name="connsiteX34" fmla="*/ 9712211 w 12192000"/>
              <a:gd name="connsiteY34" fmla="*/ 900283 h 2079137"/>
              <a:gd name="connsiteX35" fmla="*/ 9689465 w 12192000"/>
              <a:gd name="connsiteY35" fmla="*/ 899268 h 2079137"/>
              <a:gd name="connsiteX36" fmla="*/ 9600339 w 12192000"/>
              <a:gd name="connsiteY36" fmla="*/ 922112 h 2079137"/>
              <a:gd name="connsiteX37" fmla="*/ 9582850 w 12192000"/>
              <a:gd name="connsiteY37" fmla="*/ 925510 h 2079137"/>
              <a:gd name="connsiteX38" fmla="*/ 9549638 w 12192000"/>
              <a:gd name="connsiteY38" fmla="*/ 940845 h 2079137"/>
              <a:gd name="connsiteX39" fmla="*/ 9539471 w 12192000"/>
              <a:gd name="connsiteY39" fmla="*/ 941799 h 2079137"/>
              <a:gd name="connsiteX40" fmla="*/ 9505592 w 12192000"/>
              <a:gd name="connsiteY40" fmla="*/ 955533 h 2079137"/>
              <a:gd name="connsiteX41" fmla="*/ 9432569 w 12192000"/>
              <a:gd name="connsiteY41" fmla="*/ 985377 h 2079137"/>
              <a:gd name="connsiteX42" fmla="*/ 9414216 w 12192000"/>
              <a:gd name="connsiteY42" fmla="*/ 992655 h 2079137"/>
              <a:gd name="connsiteX43" fmla="*/ 9397106 w 12192000"/>
              <a:gd name="connsiteY43" fmla="*/ 992980 h 2079137"/>
              <a:gd name="connsiteX44" fmla="*/ 9305108 w 12192000"/>
              <a:gd name="connsiteY44" fmla="*/ 1007767 h 2079137"/>
              <a:gd name="connsiteX45" fmla="*/ 9282434 w 12192000"/>
              <a:gd name="connsiteY45" fmla="*/ 1007523 h 2079137"/>
              <a:gd name="connsiteX46" fmla="*/ 9271941 w 12192000"/>
              <a:gd name="connsiteY46" fmla="*/ 1002839 h 2079137"/>
              <a:gd name="connsiteX47" fmla="*/ 9238227 w 12192000"/>
              <a:gd name="connsiteY47" fmla="*/ 1017668 h 2079137"/>
              <a:gd name="connsiteX48" fmla="*/ 9184265 w 12192000"/>
              <a:gd name="connsiteY48" fmla="*/ 1031275 h 2079137"/>
              <a:gd name="connsiteX49" fmla="*/ 9159000 w 12192000"/>
              <a:gd name="connsiteY49" fmla="*/ 1039569 h 2079137"/>
              <a:gd name="connsiteX50" fmla="*/ 9137031 w 12192000"/>
              <a:gd name="connsiteY50" fmla="*/ 1038699 h 2079137"/>
              <a:gd name="connsiteX51" fmla="*/ 9015702 w 12192000"/>
              <a:gd name="connsiteY51" fmla="*/ 1051400 h 2079137"/>
              <a:gd name="connsiteX52" fmla="*/ 8971403 w 12192000"/>
              <a:gd name="connsiteY52" fmla="*/ 1040542 h 2079137"/>
              <a:gd name="connsiteX53" fmla="*/ 8961826 w 12192000"/>
              <a:gd name="connsiteY53" fmla="*/ 1045364 h 2079137"/>
              <a:gd name="connsiteX54" fmla="*/ 8888623 w 12192000"/>
              <a:gd name="connsiteY54" fmla="*/ 1053908 h 2079137"/>
              <a:gd name="connsiteX55" fmla="*/ 8841066 w 12192000"/>
              <a:gd name="connsiteY55" fmla="*/ 1060421 h 2079137"/>
              <a:gd name="connsiteX56" fmla="*/ 8752342 w 12192000"/>
              <a:gd name="connsiteY56" fmla="*/ 1080646 h 2079137"/>
              <a:gd name="connsiteX57" fmla="*/ 8699139 w 12192000"/>
              <a:gd name="connsiteY57" fmla="*/ 1087885 h 2079137"/>
              <a:gd name="connsiteX58" fmla="*/ 8667273 w 12192000"/>
              <a:gd name="connsiteY58" fmla="*/ 1092062 h 2079137"/>
              <a:gd name="connsiteX59" fmla="*/ 8586064 w 12192000"/>
              <a:gd name="connsiteY59" fmla="*/ 1114603 h 2079137"/>
              <a:gd name="connsiteX60" fmla="*/ 8460312 w 12192000"/>
              <a:gd name="connsiteY60" fmla="*/ 1179878 h 2079137"/>
              <a:gd name="connsiteX61" fmla="*/ 8419023 w 12192000"/>
              <a:gd name="connsiteY61" fmla="*/ 1191748 h 2079137"/>
              <a:gd name="connsiteX62" fmla="*/ 8410939 w 12192000"/>
              <a:gd name="connsiteY62" fmla="*/ 1189696 h 2079137"/>
              <a:gd name="connsiteX63" fmla="*/ 8362040 w 12192000"/>
              <a:gd name="connsiteY63" fmla="*/ 1220820 h 2079137"/>
              <a:gd name="connsiteX64" fmla="*/ 8273677 w 12192000"/>
              <a:gd name="connsiteY64" fmla="*/ 1236495 h 2079137"/>
              <a:gd name="connsiteX65" fmla="*/ 8204283 w 12192000"/>
              <a:gd name="connsiteY65" fmla="*/ 1243537 h 2079137"/>
              <a:gd name="connsiteX66" fmla="*/ 8166550 w 12192000"/>
              <a:gd name="connsiteY66" fmla="*/ 1249551 h 2079137"/>
              <a:gd name="connsiteX67" fmla="*/ 8137785 w 12192000"/>
              <a:gd name="connsiteY67" fmla="*/ 1251636 h 2079137"/>
              <a:gd name="connsiteX68" fmla="*/ 8071596 w 12192000"/>
              <a:gd name="connsiteY68" fmla="*/ 1269274 h 2079137"/>
              <a:gd name="connsiteX69" fmla="*/ 7964816 w 12192000"/>
              <a:gd name="connsiteY69" fmla="*/ 1303668 h 2079137"/>
              <a:gd name="connsiteX70" fmla="*/ 7941495 w 12192000"/>
              <a:gd name="connsiteY70" fmla="*/ 1309821 h 2079137"/>
              <a:gd name="connsiteX71" fmla="*/ 7919123 w 12192000"/>
              <a:gd name="connsiteY71" fmla="*/ 1310466 h 2079137"/>
              <a:gd name="connsiteX72" fmla="*/ 7911902 w 12192000"/>
              <a:gd name="connsiteY72" fmla="*/ 1306569 h 2079137"/>
              <a:gd name="connsiteX73" fmla="*/ 7898703 w 12192000"/>
              <a:gd name="connsiteY73" fmla="*/ 1309208 h 2079137"/>
              <a:gd name="connsiteX74" fmla="*/ 7894703 w 12192000"/>
              <a:gd name="connsiteY74" fmla="*/ 1308939 h 2079137"/>
              <a:gd name="connsiteX75" fmla="*/ 7872267 w 12192000"/>
              <a:gd name="connsiteY75" fmla="*/ 1308370 h 2079137"/>
              <a:gd name="connsiteX76" fmla="*/ 7836454 w 12192000"/>
              <a:gd name="connsiteY76" fmla="*/ 1331265 h 2079137"/>
              <a:gd name="connsiteX77" fmla="*/ 7782451 w 12192000"/>
              <a:gd name="connsiteY77" fmla="*/ 1339601 h 2079137"/>
              <a:gd name="connsiteX78" fmla="*/ 7542969 w 12192000"/>
              <a:gd name="connsiteY78" fmla="*/ 1372495 h 2079137"/>
              <a:gd name="connsiteX79" fmla="*/ 7476832 w 12192000"/>
              <a:gd name="connsiteY79" fmla="*/ 1431655 h 2079137"/>
              <a:gd name="connsiteX80" fmla="*/ 7370237 w 12192000"/>
              <a:gd name="connsiteY80" fmla="*/ 1474339 h 2079137"/>
              <a:gd name="connsiteX81" fmla="*/ 7222223 w 12192000"/>
              <a:gd name="connsiteY81" fmla="*/ 1510199 h 2079137"/>
              <a:gd name="connsiteX82" fmla="*/ 7215703 w 12192000"/>
              <a:gd name="connsiteY82" fmla="*/ 1520424 h 2079137"/>
              <a:gd name="connsiteX83" fmla="*/ 7204548 w 12192000"/>
              <a:gd name="connsiteY83" fmla="*/ 1528145 h 2079137"/>
              <a:gd name="connsiteX84" fmla="*/ 7202038 w 12192000"/>
              <a:gd name="connsiteY84" fmla="*/ 1527954 h 2079137"/>
              <a:gd name="connsiteX85" fmla="*/ 7173860 w 12192000"/>
              <a:gd name="connsiteY85" fmla="*/ 1541605 h 2079137"/>
              <a:gd name="connsiteX86" fmla="*/ 7155079 w 12192000"/>
              <a:gd name="connsiteY86" fmla="*/ 1552495 h 2079137"/>
              <a:gd name="connsiteX87" fmla="*/ 7149757 w 12192000"/>
              <a:gd name="connsiteY87" fmla="*/ 1552732 h 2079137"/>
              <a:gd name="connsiteX88" fmla="*/ 7104804 w 12192000"/>
              <a:gd name="connsiteY88" fmla="*/ 1565792 h 2079137"/>
              <a:gd name="connsiteX89" fmla="*/ 7082824 w 12192000"/>
              <a:gd name="connsiteY89" fmla="*/ 1567947 h 2079137"/>
              <a:gd name="connsiteX90" fmla="*/ 7021520 w 12192000"/>
              <a:gd name="connsiteY90" fmla="*/ 1562334 h 2079137"/>
              <a:gd name="connsiteX91" fmla="*/ 6988956 w 12192000"/>
              <a:gd name="connsiteY91" fmla="*/ 1576442 h 2079137"/>
              <a:gd name="connsiteX92" fmla="*/ 6981922 w 12192000"/>
              <a:gd name="connsiteY92" fmla="*/ 1578821 h 2079137"/>
              <a:gd name="connsiteX93" fmla="*/ 6981583 w 12192000"/>
              <a:gd name="connsiteY93" fmla="*/ 1578678 h 2079137"/>
              <a:gd name="connsiteX94" fmla="*/ 6973762 w 12192000"/>
              <a:gd name="connsiteY94" fmla="*/ 1580811 h 2079137"/>
              <a:gd name="connsiteX95" fmla="*/ 6969093 w 12192000"/>
              <a:gd name="connsiteY95" fmla="*/ 1583157 h 2079137"/>
              <a:gd name="connsiteX96" fmla="*/ 6890037 w 12192000"/>
              <a:gd name="connsiteY96" fmla="*/ 1575825 h 2079137"/>
              <a:gd name="connsiteX97" fmla="*/ 6785054 w 12192000"/>
              <a:gd name="connsiteY97" fmla="*/ 1582200 h 2079137"/>
              <a:gd name="connsiteX98" fmla="*/ 6681692 w 12192000"/>
              <a:gd name="connsiteY98" fmla="*/ 1591296 h 2079137"/>
              <a:gd name="connsiteX99" fmla="*/ 6644556 w 12192000"/>
              <a:gd name="connsiteY99" fmla="*/ 1595940 h 2079137"/>
              <a:gd name="connsiteX100" fmla="*/ 6577106 w 12192000"/>
              <a:gd name="connsiteY100" fmla="*/ 1598261 h 2079137"/>
              <a:gd name="connsiteX101" fmla="*/ 6544183 w 12192000"/>
              <a:gd name="connsiteY101" fmla="*/ 1596149 h 2079137"/>
              <a:gd name="connsiteX102" fmla="*/ 6540921 w 12192000"/>
              <a:gd name="connsiteY102" fmla="*/ 1593857 h 2079137"/>
              <a:gd name="connsiteX103" fmla="*/ 6535046 w 12192000"/>
              <a:gd name="connsiteY103" fmla="*/ 1593283 h 2079137"/>
              <a:gd name="connsiteX104" fmla="*/ 6519853 w 12192000"/>
              <a:gd name="connsiteY104" fmla="*/ 1595771 h 2079137"/>
              <a:gd name="connsiteX105" fmla="*/ 6514280 w 12192000"/>
              <a:gd name="connsiteY105" fmla="*/ 1597376 h 2079137"/>
              <a:gd name="connsiteX106" fmla="*/ 6505824 w 12192000"/>
              <a:gd name="connsiteY106" fmla="*/ 1598298 h 2079137"/>
              <a:gd name="connsiteX107" fmla="*/ 6505573 w 12192000"/>
              <a:gd name="connsiteY107" fmla="*/ 1598109 h 2079137"/>
              <a:gd name="connsiteX108" fmla="*/ 6497741 w 12192000"/>
              <a:gd name="connsiteY108" fmla="*/ 1599392 h 2079137"/>
              <a:gd name="connsiteX109" fmla="*/ 6459992 w 12192000"/>
              <a:gd name="connsiteY109" fmla="*/ 1608358 h 2079137"/>
              <a:gd name="connsiteX110" fmla="*/ 6404572 w 12192000"/>
              <a:gd name="connsiteY110" fmla="*/ 1593771 h 2079137"/>
              <a:gd name="connsiteX111" fmla="*/ 6382671 w 12192000"/>
              <a:gd name="connsiteY111" fmla="*/ 1592612 h 2079137"/>
              <a:gd name="connsiteX112" fmla="*/ 6369843 w 12192000"/>
              <a:gd name="connsiteY112" fmla="*/ 1590015 h 2079137"/>
              <a:gd name="connsiteX113" fmla="*/ 6269740 w 12192000"/>
              <a:gd name="connsiteY113" fmla="*/ 1614633 h 2079137"/>
              <a:gd name="connsiteX114" fmla="*/ 6255405 w 12192000"/>
              <a:gd name="connsiteY114" fmla="*/ 1620529 h 2079137"/>
              <a:gd name="connsiteX115" fmla="*/ 6244248 w 12192000"/>
              <a:gd name="connsiteY115" fmla="*/ 1629561 h 2079137"/>
              <a:gd name="connsiteX116" fmla="*/ 6086396 w 12192000"/>
              <a:gd name="connsiteY116" fmla="*/ 1642666 h 2079137"/>
              <a:gd name="connsiteX117" fmla="*/ 5867429 w 12192000"/>
              <a:gd name="connsiteY117" fmla="*/ 1695554 h 2079137"/>
              <a:gd name="connsiteX118" fmla="*/ 5772864 w 12192000"/>
              <a:gd name="connsiteY118" fmla="*/ 1689002 h 2079137"/>
              <a:gd name="connsiteX119" fmla="*/ 5629833 w 12192000"/>
              <a:gd name="connsiteY119" fmla="*/ 1713273 h 2079137"/>
              <a:gd name="connsiteX120" fmla="*/ 5504771 w 12192000"/>
              <a:gd name="connsiteY120" fmla="*/ 1725744 h 2079137"/>
              <a:gd name="connsiteX121" fmla="*/ 5490967 w 12192000"/>
              <a:gd name="connsiteY121" fmla="*/ 1726367 h 2079137"/>
              <a:gd name="connsiteX122" fmla="*/ 5486015 w 12192000"/>
              <a:gd name="connsiteY122" fmla="*/ 1721481 h 2079137"/>
              <a:gd name="connsiteX123" fmla="*/ 5439364 w 12192000"/>
              <a:gd name="connsiteY123" fmla="*/ 1721349 h 2079137"/>
              <a:gd name="connsiteX124" fmla="*/ 5350025 w 12192000"/>
              <a:gd name="connsiteY124" fmla="*/ 1729885 h 2079137"/>
              <a:gd name="connsiteX125" fmla="*/ 5336104 w 12192000"/>
              <a:gd name="connsiteY125" fmla="*/ 1734377 h 2079137"/>
              <a:gd name="connsiteX126" fmla="*/ 5245234 w 12192000"/>
              <a:gd name="connsiteY126" fmla="*/ 1738520 h 2079137"/>
              <a:gd name="connsiteX127" fmla="*/ 5182955 w 12192000"/>
              <a:gd name="connsiteY127" fmla="*/ 1744622 h 2079137"/>
              <a:gd name="connsiteX128" fmla="*/ 5169506 w 12192000"/>
              <a:gd name="connsiteY128" fmla="*/ 1748993 h 2079137"/>
              <a:gd name="connsiteX129" fmla="*/ 5154299 w 12192000"/>
              <a:gd name="connsiteY129" fmla="*/ 1744080 h 2079137"/>
              <a:gd name="connsiteX130" fmla="*/ 5149917 w 12192000"/>
              <a:gd name="connsiteY130" fmla="*/ 1739727 h 2079137"/>
              <a:gd name="connsiteX131" fmla="*/ 5100319 w 12192000"/>
              <a:gd name="connsiteY131" fmla="*/ 1745797 h 2079137"/>
              <a:gd name="connsiteX132" fmla="*/ 5094361 w 12192000"/>
              <a:gd name="connsiteY132" fmla="*/ 1745767 h 2079137"/>
              <a:gd name="connsiteX133" fmla="*/ 5053410 w 12192000"/>
              <a:gd name="connsiteY133" fmla="*/ 1742790 h 2079137"/>
              <a:gd name="connsiteX134" fmla="*/ 4992711 w 12192000"/>
              <a:gd name="connsiteY134" fmla="*/ 1734075 h 2079137"/>
              <a:gd name="connsiteX135" fmla="*/ 4930098 w 12192000"/>
              <a:gd name="connsiteY135" fmla="*/ 1717312 h 2079137"/>
              <a:gd name="connsiteX136" fmla="*/ 4893834 w 12192000"/>
              <a:gd name="connsiteY136" fmla="*/ 1710028 h 2079137"/>
              <a:gd name="connsiteX137" fmla="*/ 4868730 w 12192000"/>
              <a:gd name="connsiteY137" fmla="*/ 1702384 h 2079137"/>
              <a:gd name="connsiteX138" fmla="*/ 4797925 w 12192000"/>
              <a:gd name="connsiteY138" fmla="*/ 1695535 h 2079137"/>
              <a:gd name="connsiteX139" fmla="*/ 4677670 w 12192000"/>
              <a:gd name="connsiteY139" fmla="*/ 1689453 h 2079137"/>
              <a:gd name="connsiteX140" fmla="*/ 4634248 w 12192000"/>
              <a:gd name="connsiteY140" fmla="*/ 1680227 h 2079137"/>
              <a:gd name="connsiteX141" fmla="*/ 4632434 w 12192000"/>
              <a:gd name="connsiteY141" fmla="*/ 1674607 h 2079137"/>
              <a:gd name="connsiteX142" fmla="*/ 4619204 w 12192000"/>
              <a:gd name="connsiteY142" fmla="*/ 1672507 h 2079137"/>
              <a:gd name="connsiteX143" fmla="*/ 4616283 w 12192000"/>
              <a:gd name="connsiteY143" fmla="*/ 1670977 h 2079137"/>
              <a:gd name="connsiteX144" fmla="*/ 4598926 w 12192000"/>
              <a:gd name="connsiteY144" fmla="*/ 1663178 h 2079137"/>
              <a:gd name="connsiteX145" fmla="*/ 4547069 w 12192000"/>
              <a:gd name="connsiteY145" fmla="*/ 1670642 h 2079137"/>
              <a:gd name="connsiteX146" fmla="*/ 4523516 w 12192000"/>
              <a:gd name="connsiteY146" fmla="*/ 1669785 h 2079137"/>
              <a:gd name="connsiteX147" fmla="*/ 4500586 w 12192000"/>
              <a:gd name="connsiteY147" fmla="*/ 1675912 h 2079137"/>
              <a:gd name="connsiteX148" fmla="*/ 4488196 w 12192000"/>
              <a:gd name="connsiteY148" fmla="*/ 1683463 h 2079137"/>
              <a:gd name="connsiteX149" fmla="*/ 4445463 w 12192000"/>
              <a:gd name="connsiteY149" fmla="*/ 1695634 h 2079137"/>
              <a:gd name="connsiteX150" fmla="*/ 4446550 w 12192000"/>
              <a:gd name="connsiteY150" fmla="*/ 1680538 h 2079137"/>
              <a:gd name="connsiteX151" fmla="*/ 4365375 w 12192000"/>
              <a:gd name="connsiteY151" fmla="*/ 1697935 h 2079137"/>
              <a:gd name="connsiteX152" fmla="*/ 4305123 w 12192000"/>
              <a:gd name="connsiteY152" fmla="*/ 1714185 h 2079137"/>
              <a:gd name="connsiteX153" fmla="*/ 4292665 w 12192000"/>
              <a:gd name="connsiteY153" fmla="*/ 1720703 h 2079137"/>
              <a:gd name="connsiteX154" fmla="*/ 4276789 w 12192000"/>
              <a:gd name="connsiteY154" fmla="*/ 1718367 h 2079137"/>
              <a:gd name="connsiteX155" fmla="*/ 4271683 w 12192000"/>
              <a:gd name="connsiteY155" fmla="*/ 1714801 h 2079137"/>
              <a:gd name="connsiteX156" fmla="*/ 4223918 w 12192000"/>
              <a:gd name="connsiteY156" fmla="*/ 1728936 h 2079137"/>
              <a:gd name="connsiteX157" fmla="*/ 4218039 w 12192000"/>
              <a:gd name="connsiteY157" fmla="*/ 1729885 h 2079137"/>
              <a:gd name="connsiteX158" fmla="*/ 4177153 w 12192000"/>
              <a:gd name="connsiteY158" fmla="*/ 1733691 h 2079137"/>
              <a:gd name="connsiteX159" fmla="*/ 4051032 w 12192000"/>
              <a:gd name="connsiteY159" fmla="*/ 1728886 h 2079137"/>
              <a:gd name="connsiteX160" fmla="*/ 4013978 w 12192000"/>
              <a:gd name="connsiteY160" fmla="*/ 1727679 h 2079137"/>
              <a:gd name="connsiteX161" fmla="*/ 3987857 w 12192000"/>
              <a:gd name="connsiteY161" fmla="*/ 1724282 h 2079137"/>
              <a:gd name="connsiteX162" fmla="*/ 3916852 w 12192000"/>
              <a:gd name="connsiteY162" fmla="*/ 1729184 h 2079137"/>
              <a:gd name="connsiteX163" fmla="*/ 3797263 w 12192000"/>
              <a:gd name="connsiteY163" fmla="*/ 1742976 h 2079137"/>
              <a:gd name="connsiteX164" fmla="*/ 3752806 w 12192000"/>
              <a:gd name="connsiteY164" fmla="*/ 1741033 h 2079137"/>
              <a:gd name="connsiteX165" fmla="*/ 3749997 w 12192000"/>
              <a:gd name="connsiteY165" fmla="*/ 1735799 h 2079137"/>
              <a:gd name="connsiteX166" fmla="*/ 3736582 w 12192000"/>
              <a:gd name="connsiteY166" fmla="*/ 1735907 h 2079137"/>
              <a:gd name="connsiteX167" fmla="*/ 3733428 w 12192000"/>
              <a:gd name="connsiteY167" fmla="*/ 1734881 h 2079137"/>
              <a:gd name="connsiteX168" fmla="*/ 3714911 w 12192000"/>
              <a:gd name="connsiteY168" fmla="*/ 1730056 h 2079137"/>
              <a:gd name="connsiteX169" fmla="*/ 3665172 w 12192000"/>
              <a:gd name="connsiteY169" fmla="*/ 1745936 h 2079137"/>
              <a:gd name="connsiteX170" fmla="*/ 3552006 w 12192000"/>
              <a:gd name="connsiteY170" fmla="*/ 1755220 h 2079137"/>
              <a:gd name="connsiteX171" fmla="*/ 3390301 w 12192000"/>
              <a:gd name="connsiteY171" fmla="*/ 1762546 h 2079137"/>
              <a:gd name="connsiteX172" fmla="*/ 3264312 w 12192000"/>
              <a:gd name="connsiteY172" fmla="*/ 1774620 h 2079137"/>
              <a:gd name="connsiteX173" fmla="*/ 3106901 w 12192000"/>
              <a:gd name="connsiteY173" fmla="*/ 1804264 h 2079137"/>
              <a:gd name="connsiteX174" fmla="*/ 2993303 w 12192000"/>
              <a:gd name="connsiteY174" fmla="*/ 1806542 h 2079137"/>
              <a:gd name="connsiteX175" fmla="*/ 2979115 w 12192000"/>
              <a:gd name="connsiteY175" fmla="*/ 1815432 h 2079137"/>
              <a:gd name="connsiteX176" fmla="*/ 2963118 w 12192000"/>
              <a:gd name="connsiteY176" fmla="*/ 1820962 h 2079137"/>
              <a:gd name="connsiteX177" fmla="*/ 2961156 w 12192000"/>
              <a:gd name="connsiteY177" fmla="*/ 1820297 h 2079137"/>
              <a:gd name="connsiteX178" fmla="*/ 2925719 w 12192000"/>
              <a:gd name="connsiteY178" fmla="*/ 1828468 h 2079137"/>
              <a:gd name="connsiteX179" fmla="*/ 2857951 w 12192000"/>
              <a:gd name="connsiteY179" fmla="*/ 1842496 h 2079137"/>
              <a:gd name="connsiteX180" fmla="*/ 2857427 w 12192000"/>
              <a:gd name="connsiteY180" fmla="*/ 1841591 h 2079137"/>
              <a:gd name="connsiteX181" fmla="*/ 2846731 w 12192000"/>
              <a:gd name="connsiteY181" fmla="*/ 1839316 h 2079137"/>
              <a:gd name="connsiteX182" fmla="*/ 2826290 w 12192000"/>
              <a:gd name="connsiteY182" fmla="*/ 1837274 h 2079137"/>
              <a:gd name="connsiteX183" fmla="*/ 2779146 w 12192000"/>
              <a:gd name="connsiteY183" fmla="*/ 1820071 h 2079137"/>
              <a:gd name="connsiteX184" fmla="*/ 2739608 w 12192000"/>
              <a:gd name="connsiteY184" fmla="*/ 1827861 h 2079137"/>
              <a:gd name="connsiteX185" fmla="*/ 2731631 w 12192000"/>
              <a:gd name="connsiteY185" fmla="*/ 1828881 h 2079137"/>
              <a:gd name="connsiteX186" fmla="*/ 2731464 w 12192000"/>
              <a:gd name="connsiteY186" fmla="*/ 1828677 h 2079137"/>
              <a:gd name="connsiteX187" fmla="*/ 2723037 w 12192000"/>
              <a:gd name="connsiteY187" fmla="*/ 1829303 h 2079137"/>
              <a:gd name="connsiteX188" fmla="*/ 2701616 w 12192000"/>
              <a:gd name="connsiteY188" fmla="*/ 1832725 h 2079137"/>
              <a:gd name="connsiteX189" fmla="*/ 2696239 w 12192000"/>
              <a:gd name="connsiteY189" fmla="*/ 1831904 h 2079137"/>
              <a:gd name="connsiteX190" fmla="*/ 2663445 w 12192000"/>
              <a:gd name="connsiteY190" fmla="*/ 1825958 h 2079137"/>
              <a:gd name="connsiteX191" fmla="*/ 2560925 w 12192000"/>
              <a:gd name="connsiteY191" fmla="*/ 1829094 h 2079137"/>
              <a:gd name="connsiteX192" fmla="*/ 2458739 w 12192000"/>
              <a:gd name="connsiteY192" fmla="*/ 1834479 h 2079137"/>
              <a:gd name="connsiteX193" fmla="*/ 2356074 w 12192000"/>
              <a:gd name="connsiteY193" fmla="*/ 1836991 h 2079137"/>
              <a:gd name="connsiteX194" fmla="*/ 2304241 w 12192000"/>
              <a:gd name="connsiteY194" fmla="*/ 1822021 h 2079137"/>
              <a:gd name="connsiteX195" fmla="*/ 2298362 w 12192000"/>
              <a:gd name="connsiteY195" fmla="*/ 1822125 h 2079137"/>
              <a:gd name="connsiteX196" fmla="*/ 2283527 w 12192000"/>
              <a:gd name="connsiteY196" fmla="*/ 1826361 h 2079137"/>
              <a:gd name="connsiteX197" fmla="*/ 2278150 w 12192000"/>
              <a:gd name="connsiteY197" fmla="*/ 1828604 h 2079137"/>
              <a:gd name="connsiteX198" fmla="*/ 2269853 w 12192000"/>
              <a:gd name="connsiteY198" fmla="*/ 1830502 h 2079137"/>
              <a:gd name="connsiteX199" fmla="*/ 2269585 w 12192000"/>
              <a:gd name="connsiteY199" fmla="*/ 1830341 h 2079137"/>
              <a:gd name="connsiteX200" fmla="*/ 2225332 w 12192000"/>
              <a:gd name="connsiteY200" fmla="*/ 1845825 h 2079137"/>
              <a:gd name="connsiteX201" fmla="*/ 2169048 w 12192000"/>
              <a:gd name="connsiteY201" fmla="*/ 1837658 h 2079137"/>
              <a:gd name="connsiteX202" fmla="*/ 2147231 w 12192000"/>
              <a:gd name="connsiteY202" fmla="*/ 1839027 h 2079137"/>
              <a:gd name="connsiteX203" fmla="*/ 2135241 w 12192000"/>
              <a:gd name="connsiteY203" fmla="*/ 1838652 h 2079137"/>
              <a:gd name="connsiteX204" fmla="*/ 2099215 w 12192000"/>
              <a:gd name="connsiteY204" fmla="*/ 1850768 h 2079137"/>
              <a:gd name="connsiteX205" fmla="*/ 2094046 w 12192000"/>
              <a:gd name="connsiteY205" fmla="*/ 1850806 h 2079137"/>
              <a:gd name="connsiteX206" fmla="*/ 2071850 w 12192000"/>
              <a:gd name="connsiteY206" fmla="*/ 1861319 h 2079137"/>
              <a:gd name="connsiteX207" fmla="*/ 2039607 w 12192000"/>
              <a:gd name="connsiteY207" fmla="*/ 1874318 h 2079137"/>
              <a:gd name="connsiteX208" fmla="*/ 2037289 w 12192000"/>
              <a:gd name="connsiteY208" fmla="*/ 1874025 h 2079137"/>
              <a:gd name="connsiteX209" fmla="*/ 2023615 w 12192000"/>
              <a:gd name="connsiteY209" fmla="*/ 1881562 h 2079137"/>
              <a:gd name="connsiteX210" fmla="*/ 1957176 w 12192000"/>
              <a:gd name="connsiteY210" fmla="*/ 1898709 h 2079137"/>
              <a:gd name="connsiteX211" fmla="*/ 1858081 w 12192000"/>
              <a:gd name="connsiteY211" fmla="*/ 1923144 h 2079137"/>
              <a:gd name="connsiteX212" fmla="*/ 1738865 w 12192000"/>
              <a:gd name="connsiteY212" fmla="*/ 1944965 h 2079137"/>
              <a:gd name="connsiteX213" fmla="*/ 1616692 w 12192000"/>
              <a:gd name="connsiteY213" fmla="*/ 1989107 h 2079137"/>
              <a:gd name="connsiteX214" fmla="*/ 1411898 w 12192000"/>
              <a:gd name="connsiteY214" fmla="*/ 2046254 h 2079137"/>
              <a:gd name="connsiteX215" fmla="*/ 1375780 w 12192000"/>
              <a:gd name="connsiteY215" fmla="*/ 2047961 h 2079137"/>
              <a:gd name="connsiteX216" fmla="*/ 1375707 w 12192000"/>
              <a:gd name="connsiteY216" fmla="*/ 2047981 h 2079137"/>
              <a:gd name="connsiteX217" fmla="*/ 1285585 w 12192000"/>
              <a:gd name="connsiteY217" fmla="*/ 2047113 h 2079137"/>
              <a:gd name="connsiteX218" fmla="*/ 1263658 w 12192000"/>
              <a:gd name="connsiteY218" fmla="*/ 2041397 h 2079137"/>
              <a:gd name="connsiteX219" fmla="*/ 1170403 w 12192000"/>
              <a:gd name="connsiteY219" fmla="*/ 2033399 h 2079137"/>
              <a:gd name="connsiteX220" fmla="*/ 1153718 w 12192000"/>
              <a:gd name="connsiteY220" fmla="*/ 2029576 h 2079137"/>
              <a:gd name="connsiteX221" fmla="*/ 1133937 w 12192000"/>
              <a:gd name="connsiteY221" fmla="*/ 2032149 h 2079137"/>
              <a:gd name="connsiteX222" fmla="*/ 1054999 w 12192000"/>
              <a:gd name="connsiteY222" fmla="*/ 2043242 h 2079137"/>
              <a:gd name="connsiteX223" fmla="*/ 1018405 w 12192000"/>
              <a:gd name="connsiteY223" fmla="*/ 2048281 h 2079137"/>
              <a:gd name="connsiteX224" fmla="*/ 1016563 w 12192000"/>
              <a:gd name="connsiteY224" fmla="*/ 2051718 h 2079137"/>
              <a:gd name="connsiteX225" fmla="*/ 1008284 w 12192000"/>
              <a:gd name="connsiteY225" fmla="*/ 2046742 h 2079137"/>
              <a:gd name="connsiteX226" fmla="*/ 981974 w 12192000"/>
              <a:gd name="connsiteY226" fmla="*/ 2048363 h 2079137"/>
              <a:gd name="connsiteX227" fmla="*/ 971903 w 12192000"/>
              <a:gd name="connsiteY227" fmla="*/ 2053484 h 2079137"/>
              <a:gd name="connsiteX228" fmla="*/ 954015 w 12192000"/>
              <a:gd name="connsiteY228" fmla="*/ 2052529 h 2079137"/>
              <a:gd name="connsiteX229" fmla="*/ 839571 w 12192000"/>
              <a:gd name="connsiteY229" fmla="*/ 2046509 h 2079137"/>
              <a:gd name="connsiteX230" fmla="*/ 823321 w 12192000"/>
              <a:gd name="connsiteY230" fmla="*/ 2054296 h 2079137"/>
              <a:gd name="connsiteX231" fmla="*/ 800990 w 12192000"/>
              <a:gd name="connsiteY231" fmla="*/ 2051523 h 2079137"/>
              <a:gd name="connsiteX232" fmla="*/ 776439 w 12192000"/>
              <a:gd name="connsiteY232" fmla="*/ 2062634 h 2079137"/>
              <a:gd name="connsiteX233" fmla="*/ 763041 w 12192000"/>
              <a:gd name="connsiteY233" fmla="*/ 2063995 h 2079137"/>
              <a:gd name="connsiteX234" fmla="*/ 757863 w 12192000"/>
              <a:gd name="connsiteY234" fmla="*/ 2065877 h 2079137"/>
              <a:gd name="connsiteX235" fmla="*/ 745053 w 12192000"/>
              <a:gd name="connsiteY235" fmla="*/ 2051831 h 2079137"/>
              <a:gd name="connsiteX236" fmla="*/ 722609 w 12192000"/>
              <a:gd name="connsiteY236" fmla="*/ 2049504 h 2079137"/>
              <a:gd name="connsiteX237" fmla="*/ 717618 w 12192000"/>
              <a:gd name="connsiteY237" fmla="*/ 2042131 h 2079137"/>
              <a:gd name="connsiteX238" fmla="*/ 703285 w 12192000"/>
              <a:gd name="connsiteY238" fmla="*/ 2046808 h 2079137"/>
              <a:gd name="connsiteX239" fmla="*/ 680199 w 12192000"/>
              <a:gd name="connsiteY239" fmla="*/ 2051947 h 2079137"/>
              <a:gd name="connsiteX240" fmla="*/ 667351 w 12192000"/>
              <a:gd name="connsiteY240" fmla="*/ 2054469 h 2079137"/>
              <a:gd name="connsiteX241" fmla="*/ 660961 w 12192000"/>
              <a:gd name="connsiteY241" fmla="*/ 2049404 h 2079137"/>
              <a:gd name="connsiteX242" fmla="*/ 638282 w 12192000"/>
              <a:gd name="connsiteY242" fmla="*/ 2060093 h 2079137"/>
              <a:gd name="connsiteX243" fmla="*/ 583551 w 12192000"/>
              <a:gd name="connsiteY243" fmla="*/ 2070197 h 2079137"/>
              <a:gd name="connsiteX244" fmla="*/ 525274 w 12192000"/>
              <a:gd name="connsiteY244" fmla="*/ 2079137 h 2079137"/>
              <a:gd name="connsiteX245" fmla="*/ 405635 w 12192000"/>
              <a:gd name="connsiteY245" fmla="*/ 2059339 h 2079137"/>
              <a:gd name="connsiteX246" fmla="*/ 281555 w 12192000"/>
              <a:gd name="connsiteY246" fmla="*/ 2022847 h 2079137"/>
              <a:gd name="connsiteX247" fmla="*/ 98513 w 12192000"/>
              <a:gd name="connsiteY247" fmla="*/ 1969504 h 2079137"/>
              <a:gd name="connsiteX248" fmla="*/ 56191 w 12192000"/>
              <a:gd name="connsiteY248" fmla="*/ 1950709 h 2079137"/>
              <a:gd name="connsiteX249" fmla="*/ 0 w 12192000"/>
              <a:gd name="connsiteY249" fmla="*/ 1935789 h 2079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</a:cxnLst>
            <a:rect l="l" t="t" r="r" b="b"/>
            <a:pathLst>
              <a:path w="12192000" h="2079137">
                <a:moveTo>
                  <a:pt x="12160143" y="831692"/>
                </a:moveTo>
                <a:lnTo>
                  <a:pt x="12159112" y="833361"/>
                </a:lnTo>
                <a:cubicBezTo>
                  <a:pt x="12157915" y="833832"/>
                  <a:pt x="12157402" y="833649"/>
                  <a:pt x="12158912" y="83243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58063"/>
                </a:lnTo>
                <a:lnTo>
                  <a:pt x="12189259" y="810508"/>
                </a:lnTo>
                <a:lnTo>
                  <a:pt x="12170847" y="825280"/>
                </a:lnTo>
                <a:lnTo>
                  <a:pt x="12160143" y="831692"/>
                </a:lnTo>
                <a:lnTo>
                  <a:pt x="12163806" y="825759"/>
                </a:lnTo>
                <a:cubicBezTo>
                  <a:pt x="12125449" y="821525"/>
                  <a:pt x="12082203" y="824698"/>
                  <a:pt x="12056557" y="810176"/>
                </a:cubicBezTo>
                <a:cubicBezTo>
                  <a:pt x="12050902" y="790976"/>
                  <a:pt x="11923731" y="799312"/>
                  <a:pt x="11900316" y="789618"/>
                </a:cubicBezTo>
                <a:cubicBezTo>
                  <a:pt x="11841702" y="803374"/>
                  <a:pt x="11823963" y="832645"/>
                  <a:pt x="11791206" y="824176"/>
                </a:cubicBezTo>
                <a:cubicBezTo>
                  <a:pt x="11768977" y="817380"/>
                  <a:pt x="11683857" y="828947"/>
                  <a:pt x="11659257" y="800841"/>
                </a:cubicBezTo>
                <a:cubicBezTo>
                  <a:pt x="11617173" y="818107"/>
                  <a:pt x="11602556" y="790694"/>
                  <a:pt x="11569789" y="797135"/>
                </a:cubicBezTo>
                <a:cubicBezTo>
                  <a:pt x="11498310" y="795094"/>
                  <a:pt x="11458472" y="819882"/>
                  <a:pt x="11367885" y="791985"/>
                </a:cubicBezTo>
                <a:cubicBezTo>
                  <a:pt x="11325508" y="798158"/>
                  <a:pt x="11266580" y="755023"/>
                  <a:pt x="11174663" y="788721"/>
                </a:cubicBezTo>
                <a:cubicBezTo>
                  <a:pt x="11122703" y="792192"/>
                  <a:pt x="11150009" y="775410"/>
                  <a:pt x="11068220" y="786994"/>
                </a:cubicBezTo>
                <a:cubicBezTo>
                  <a:pt x="11046931" y="759861"/>
                  <a:pt x="10919185" y="793102"/>
                  <a:pt x="10893266" y="794013"/>
                </a:cubicBezTo>
                <a:cubicBezTo>
                  <a:pt x="10874184" y="776189"/>
                  <a:pt x="10862860" y="788743"/>
                  <a:pt x="10844025" y="789857"/>
                </a:cubicBezTo>
                <a:cubicBezTo>
                  <a:pt x="10836453" y="779294"/>
                  <a:pt x="10820690" y="778184"/>
                  <a:pt x="10814353" y="789010"/>
                </a:cubicBezTo>
                <a:cubicBezTo>
                  <a:pt x="10819669" y="816016"/>
                  <a:pt x="10754019" y="789067"/>
                  <a:pt x="10748393" y="806738"/>
                </a:cubicBezTo>
                <a:cubicBezTo>
                  <a:pt x="10687156" y="807873"/>
                  <a:pt x="10550299" y="781800"/>
                  <a:pt x="10468256" y="778733"/>
                </a:cubicBezTo>
                <a:cubicBezTo>
                  <a:pt x="10436666" y="770025"/>
                  <a:pt x="10371995" y="797252"/>
                  <a:pt x="10256131" y="788332"/>
                </a:cubicBezTo>
                <a:cubicBezTo>
                  <a:pt x="10240995" y="781626"/>
                  <a:pt x="10182664" y="765742"/>
                  <a:pt x="10177442" y="777371"/>
                </a:cubicBezTo>
                <a:cubicBezTo>
                  <a:pt x="10141447" y="775683"/>
                  <a:pt x="10030323" y="810071"/>
                  <a:pt x="10006086" y="792651"/>
                </a:cubicBezTo>
                <a:cubicBezTo>
                  <a:pt x="10009448" y="818833"/>
                  <a:pt x="9960389" y="791426"/>
                  <a:pt x="9952382" y="815411"/>
                </a:cubicBezTo>
                <a:lnTo>
                  <a:pt x="9926457" y="827295"/>
                </a:lnTo>
                <a:lnTo>
                  <a:pt x="9843405" y="867046"/>
                </a:lnTo>
                <a:lnTo>
                  <a:pt x="9830866" y="875047"/>
                </a:lnTo>
                <a:lnTo>
                  <a:pt x="9801807" y="872272"/>
                </a:lnTo>
                <a:lnTo>
                  <a:pt x="9785653" y="861743"/>
                </a:lnTo>
                <a:lnTo>
                  <a:pt x="9781177" y="864820"/>
                </a:lnTo>
                <a:cubicBezTo>
                  <a:pt x="9776153" y="871003"/>
                  <a:pt x="9773556" y="874842"/>
                  <a:pt x="9768640" y="869379"/>
                </a:cubicBezTo>
                <a:lnTo>
                  <a:pt x="9712211" y="900283"/>
                </a:lnTo>
                <a:cubicBezTo>
                  <a:pt x="9706243" y="902750"/>
                  <a:pt x="9698952" y="902954"/>
                  <a:pt x="9689465" y="899268"/>
                </a:cubicBezTo>
                <a:cubicBezTo>
                  <a:pt x="9670819" y="902906"/>
                  <a:pt x="9618108" y="917739"/>
                  <a:pt x="9600339" y="922112"/>
                </a:cubicBezTo>
                <a:lnTo>
                  <a:pt x="9582850" y="925510"/>
                </a:lnTo>
                <a:cubicBezTo>
                  <a:pt x="9574400" y="928631"/>
                  <a:pt x="9556868" y="938130"/>
                  <a:pt x="9549638" y="940845"/>
                </a:cubicBezTo>
                <a:cubicBezTo>
                  <a:pt x="9543792" y="942327"/>
                  <a:pt x="9546812" y="939351"/>
                  <a:pt x="9539471" y="941799"/>
                </a:cubicBezTo>
                <a:cubicBezTo>
                  <a:pt x="9538994" y="947702"/>
                  <a:pt x="9536009" y="953248"/>
                  <a:pt x="9505592" y="955533"/>
                </a:cubicBezTo>
                <a:cubicBezTo>
                  <a:pt x="9486013" y="968563"/>
                  <a:pt x="9460860" y="978842"/>
                  <a:pt x="9432569" y="985377"/>
                </a:cubicBezTo>
                <a:cubicBezTo>
                  <a:pt x="9426990" y="980335"/>
                  <a:pt x="9418918" y="990185"/>
                  <a:pt x="9414216" y="992655"/>
                </a:cubicBezTo>
                <a:cubicBezTo>
                  <a:pt x="9412644" y="989014"/>
                  <a:pt x="9400057" y="989255"/>
                  <a:pt x="9397106" y="992980"/>
                </a:cubicBezTo>
                <a:cubicBezTo>
                  <a:pt x="9314093" y="1020862"/>
                  <a:pt x="9349678" y="978420"/>
                  <a:pt x="9305108" y="1007767"/>
                </a:cubicBezTo>
                <a:cubicBezTo>
                  <a:pt x="9296670" y="1010324"/>
                  <a:pt x="9289251" y="1009612"/>
                  <a:pt x="9282434" y="1007523"/>
                </a:cubicBezTo>
                <a:lnTo>
                  <a:pt x="9271941" y="1002839"/>
                </a:lnTo>
                <a:lnTo>
                  <a:pt x="9238227" y="1017668"/>
                </a:lnTo>
                <a:cubicBezTo>
                  <a:pt x="9221294" y="1023415"/>
                  <a:pt x="9203166" y="1027997"/>
                  <a:pt x="9184265" y="1031275"/>
                </a:cubicBezTo>
                <a:cubicBezTo>
                  <a:pt x="9178371" y="1024135"/>
                  <a:pt x="9165618" y="1036637"/>
                  <a:pt x="9159000" y="1039569"/>
                </a:cubicBezTo>
                <a:cubicBezTo>
                  <a:pt x="9157881" y="1034602"/>
                  <a:pt x="9141725" y="1033964"/>
                  <a:pt x="9137031" y="1038699"/>
                </a:cubicBezTo>
                <a:cubicBezTo>
                  <a:pt x="9023973" y="1069523"/>
                  <a:pt x="9079946" y="1015706"/>
                  <a:pt x="9015702" y="1051400"/>
                </a:cubicBezTo>
                <a:lnTo>
                  <a:pt x="8971403" y="1040542"/>
                </a:lnTo>
                <a:lnTo>
                  <a:pt x="8961826" y="1045364"/>
                </a:lnTo>
                <a:cubicBezTo>
                  <a:pt x="8922837" y="1050010"/>
                  <a:pt x="8909116" y="1040754"/>
                  <a:pt x="8888623" y="1053908"/>
                </a:cubicBezTo>
                <a:cubicBezTo>
                  <a:pt x="8850424" y="1035587"/>
                  <a:pt x="8865892" y="1054194"/>
                  <a:pt x="8841066" y="1060421"/>
                </a:cubicBezTo>
                <a:cubicBezTo>
                  <a:pt x="8818353" y="1064878"/>
                  <a:pt x="8775995" y="1076068"/>
                  <a:pt x="8752342" y="1080646"/>
                </a:cubicBezTo>
                <a:cubicBezTo>
                  <a:pt x="8736966" y="1099406"/>
                  <a:pt x="8723186" y="1079948"/>
                  <a:pt x="8699139" y="1087885"/>
                </a:cubicBezTo>
                <a:cubicBezTo>
                  <a:pt x="8688630" y="1095506"/>
                  <a:pt x="8680324" y="1097539"/>
                  <a:pt x="8667273" y="1092062"/>
                </a:cubicBezTo>
                <a:cubicBezTo>
                  <a:pt x="8619205" y="1128818"/>
                  <a:pt x="8634590" y="1097116"/>
                  <a:pt x="8586064" y="1114603"/>
                </a:cubicBezTo>
                <a:cubicBezTo>
                  <a:pt x="8544721" y="1131913"/>
                  <a:pt x="8496602" y="1145520"/>
                  <a:pt x="8460312" y="1179878"/>
                </a:cubicBezTo>
                <a:cubicBezTo>
                  <a:pt x="8454266" y="1189140"/>
                  <a:pt x="8435781" y="1194455"/>
                  <a:pt x="8419023" y="1191748"/>
                </a:cubicBezTo>
                <a:cubicBezTo>
                  <a:pt x="8416138" y="1191283"/>
                  <a:pt x="8413416" y="1190591"/>
                  <a:pt x="8410939" y="1189696"/>
                </a:cubicBezTo>
                <a:cubicBezTo>
                  <a:pt x="8390077" y="1213458"/>
                  <a:pt x="8370324" y="1205397"/>
                  <a:pt x="8362040" y="1220820"/>
                </a:cubicBezTo>
                <a:cubicBezTo>
                  <a:pt x="8320616" y="1231942"/>
                  <a:pt x="8281663" y="1222882"/>
                  <a:pt x="8273677" y="1236495"/>
                </a:cubicBezTo>
                <a:cubicBezTo>
                  <a:pt x="8251358" y="1238573"/>
                  <a:pt x="8216738" y="1228341"/>
                  <a:pt x="8204283" y="1243537"/>
                </a:cubicBezTo>
                <a:cubicBezTo>
                  <a:pt x="8198634" y="1233135"/>
                  <a:pt x="8181550" y="1254947"/>
                  <a:pt x="8166550" y="1249551"/>
                </a:cubicBezTo>
                <a:cubicBezTo>
                  <a:pt x="8155570" y="1244572"/>
                  <a:pt x="8147825" y="1250027"/>
                  <a:pt x="8137785" y="1251636"/>
                </a:cubicBezTo>
                <a:cubicBezTo>
                  <a:pt x="8123427" y="1248361"/>
                  <a:pt x="8081662" y="1261833"/>
                  <a:pt x="8071596" y="1269274"/>
                </a:cubicBezTo>
                <a:cubicBezTo>
                  <a:pt x="8048949" y="1293759"/>
                  <a:pt x="7983924" y="1284712"/>
                  <a:pt x="7964816" y="1303668"/>
                </a:cubicBezTo>
                <a:cubicBezTo>
                  <a:pt x="7957137" y="1306992"/>
                  <a:pt x="7949335" y="1308861"/>
                  <a:pt x="7941495" y="1309821"/>
                </a:cubicBezTo>
                <a:lnTo>
                  <a:pt x="7919123" y="1310466"/>
                </a:lnTo>
                <a:lnTo>
                  <a:pt x="7911902" y="1306569"/>
                </a:lnTo>
                <a:lnTo>
                  <a:pt x="7898703" y="1309208"/>
                </a:lnTo>
                <a:lnTo>
                  <a:pt x="7894703" y="1308939"/>
                </a:lnTo>
                <a:lnTo>
                  <a:pt x="7872267" y="1308370"/>
                </a:lnTo>
                <a:cubicBezTo>
                  <a:pt x="7886550" y="1330359"/>
                  <a:pt x="7812648" y="1314851"/>
                  <a:pt x="7836454" y="1331265"/>
                </a:cubicBezTo>
                <a:cubicBezTo>
                  <a:pt x="7798907" y="1336933"/>
                  <a:pt x="7831419" y="1351068"/>
                  <a:pt x="7782451" y="1339601"/>
                </a:cubicBezTo>
                <a:cubicBezTo>
                  <a:pt x="7727636" y="1365002"/>
                  <a:pt x="7583002" y="1338768"/>
                  <a:pt x="7542969" y="1372495"/>
                </a:cubicBezTo>
                <a:cubicBezTo>
                  <a:pt x="7546396" y="1360942"/>
                  <a:pt x="7492851" y="1424323"/>
                  <a:pt x="7476832" y="1431655"/>
                </a:cubicBezTo>
                <a:cubicBezTo>
                  <a:pt x="7439619" y="1443703"/>
                  <a:pt x="7425596" y="1454661"/>
                  <a:pt x="7370237" y="1474339"/>
                </a:cubicBezTo>
                <a:cubicBezTo>
                  <a:pt x="7316246" y="1485928"/>
                  <a:pt x="7281903" y="1512712"/>
                  <a:pt x="7222223" y="1510199"/>
                </a:cubicBezTo>
                <a:cubicBezTo>
                  <a:pt x="7221190" y="1514030"/>
                  <a:pt x="7218885" y="1517398"/>
                  <a:pt x="7215703" y="1520424"/>
                </a:cubicBezTo>
                <a:lnTo>
                  <a:pt x="7204548" y="1528145"/>
                </a:lnTo>
                <a:lnTo>
                  <a:pt x="7202038" y="1527954"/>
                </a:lnTo>
                <a:lnTo>
                  <a:pt x="7173860" y="1541605"/>
                </a:lnTo>
                <a:lnTo>
                  <a:pt x="7155079" y="1552495"/>
                </a:lnTo>
                <a:lnTo>
                  <a:pt x="7149757" y="1552732"/>
                </a:lnTo>
                <a:cubicBezTo>
                  <a:pt x="7141378" y="1554948"/>
                  <a:pt x="7115959" y="1563256"/>
                  <a:pt x="7104804" y="1565792"/>
                </a:cubicBezTo>
                <a:cubicBezTo>
                  <a:pt x="7099811" y="1550850"/>
                  <a:pt x="7096935" y="1561973"/>
                  <a:pt x="7082824" y="1567947"/>
                </a:cubicBezTo>
                <a:cubicBezTo>
                  <a:pt x="7071919" y="1546070"/>
                  <a:pt x="7039417" y="1570606"/>
                  <a:pt x="7021520" y="1562334"/>
                </a:cubicBezTo>
                <a:cubicBezTo>
                  <a:pt x="7011400" y="1567217"/>
                  <a:pt x="7000495" y="1571981"/>
                  <a:pt x="6988956" y="1576442"/>
                </a:cubicBezTo>
                <a:lnTo>
                  <a:pt x="6981922" y="1578821"/>
                </a:lnTo>
                <a:lnTo>
                  <a:pt x="6981583" y="1578678"/>
                </a:lnTo>
                <a:cubicBezTo>
                  <a:pt x="6979627" y="1578791"/>
                  <a:pt x="6977153" y="1579421"/>
                  <a:pt x="6973762" y="1580811"/>
                </a:cubicBezTo>
                <a:lnTo>
                  <a:pt x="6969093" y="1583157"/>
                </a:lnTo>
                <a:lnTo>
                  <a:pt x="6890037" y="1575825"/>
                </a:lnTo>
                <a:cubicBezTo>
                  <a:pt x="6849459" y="1579997"/>
                  <a:pt x="6820022" y="1566922"/>
                  <a:pt x="6785054" y="1582200"/>
                </a:cubicBezTo>
                <a:cubicBezTo>
                  <a:pt x="6747047" y="1586037"/>
                  <a:pt x="6712794" y="1582954"/>
                  <a:pt x="6681692" y="1591296"/>
                </a:cubicBezTo>
                <a:cubicBezTo>
                  <a:pt x="6667557" y="1587501"/>
                  <a:pt x="6654822" y="1586753"/>
                  <a:pt x="6644556" y="1595940"/>
                </a:cubicBezTo>
                <a:cubicBezTo>
                  <a:pt x="6608615" y="1597269"/>
                  <a:pt x="6597697" y="1587005"/>
                  <a:pt x="6577106" y="1598261"/>
                </a:cubicBezTo>
                <a:lnTo>
                  <a:pt x="6544183" y="1596149"/>
                </a:lnTo>
                <a:lnTo>
                  <a:pt x="6540921" y="1593857"/>
                </a:lnTo>
                <a:lnTo>
                  <a:pt x="6535046" y="1593283"/>
                </a:lnTo>
                <a:lnTo>
                  <a:pt x="6519853" y="1595771"/>
                </a:lnTo>
                <a:lnTo>
                  <a:pt x="6514280" y="1597376"/>
                </a:lnTo>
                <a:cubicBezTo>
                  <a:pt x="6510385" y="1598232"/>
                  <a:pt x="6507735" y="1598481"/>
                  <a:pt x="6505824" y="1598298"/>
                </a:cubicBezTo>
                <a:lnTo>
                  <a:pt x="6505573" y="1598109"/>
                </a:lnTo>
                <a:lnTo>
                  <a:pt x="6497741" y="1599392"/>
                </a:lnTo>
                <a:cubicBezTo>
                  <a:pt x="6484628" y="1602044"/>
                  <a:pt x="6471968" y="1605085"/>
                  <a:pt x="6459992" y="1608358"/>
                </a:cubicBezTo>
                <a:cubicBezTo>
                  <a:pt x="6447037" y="1597612"/>
                  <a:pt x="6404274" y="1616787"/>
                  <a:pt x="6404572" y="1593771"/>
                </a:cubicBezTo>
                <a:cubicBezTo>
                  <a:pt x="6388277" y="1597519"/>
                  <a:pt x="6380141" y="1607970"/>
                  <a:pt x="6382671" y="1592612"/>
                </a:cubicBezTo>
                <a:lnTo>
                  <a:pt x="6369843" y="1590015"/>
                </a:lnTo>
                <a:lnTo>
                  <a:pt x="6269740" y="1614633"/>
                </a:lnTo>
                <a:lnTo>
                  <a:pt x="6255405" y="1620529"/>
                </a:lnTo>
                <a:cubicBezTo>
                  <a:pt x="6250911" y="1623016"/>
                  <a:pt x="6247090" y="1625968"/>
                  <a:pt x="6244248" y="1629561"/>
                </a:cubicBezTo>
                <a:cubicBezTo>
                  <a:pt x="6188859" y="1618246"/>
                  <a:pt x="6143250" y="1639346"/>
                  <a:pt x="6086396" y="1642666"/>
                </a:cubicBezTo>
                <a:cubicBezTo>
                  <a:pt x="6024311" y="1653696"/>
                  <a:pt x="5889522" y="1686499"/>
                  <a:pt x="5867429" y="1695554"/>
                </a:cubicBezTo>
                <a:cubicBezTo>
                  <a:pt x="5848669" y="1700350"/>
                  <a:pt x="5763994" y="1699795"/>
                  <a:pt x="5772864" y="1689002"/>
                </a:cubicBezTo>
                <a:cubicBezTo>
                  <a:pt x="5718480" y="1716048"/>
                  <a:pt x="5694188" y="1696562"/>
                  <a:pt x="5629833" y="1713273"/>
                </a:cubicBezTo>
                <a:lnTo>
                  <a:pt x="5504771" y="1725744"/>
                </a:lnTo>
                <a:lnTo>
                  <a:pt x="5490967" y="1726367"/>
                </a:lnTo>
                <a:lnTo>
                  <a:pt x="5486015" y="1721481"/>
                </a:lnTo>
                <a:lnTo>
                  <a:pt x="5439364" y="1721349"/>
                </a:lnTo>
                <a:cubicBezTo>
                  <a:pt x="5418850" y="1733129"/>
                  <a:pt x="5381503" y="1725668"/>
                  <a:pt x="5350025" y="1729885"/>
                </a:cubicBezTo>
                <a:lnTo>
                  <a:pt x="5336104" y="1734377"/>
                </a:lnTo>
                <a:lnTo>
                  <a:pt x="5245234" y="1738520"/>
                </a:lnTo>
                <a:lnTo>
                  <a:pt x="5182955" y="1744622"/>
                </a:lnTo>
                <a:lnTo>
                  <a:pt x="5169506" y="1748993"/>
                </a:lnTo>
                <a:lnTo>
                  <a:pt x="5154299" y="1744080"/>
                </a:lnTo>
                <a:cubicBezTo>
                  <a:pt x="5152463" y="1742751"/>
                  <a:pt x="5150989" y="1741283"/>
                  <a:pt x="5149917" y="1739727"/>
                </a:cubicBezTo>
                <a:lnTo>
                  <a:pt x="5100319" y="1745797"/>
                </a:lnTo>
                <a:lnTo>
                  <a:pt x="5094361" y="1745767"/>
                </a:lnTo>
                <a:lnTo>
                  <a:pt x="5053410" y="1742790"/>
                </a:lnTo>
                <a:lnTo>
                  <a:pt x="4992711" y="1734075"/>
                </a:lnTo>
                <a:cubicBezTo>
                  <a:pt x="4972764" y="1728527"/>
                  <a:pt x="4955480" y="1708667"/>
                  <a:pt x="4930098" y="1717312"/>
                </a:cubicBezTo>
                <a:cubicBezTo>
                  <a:pt x="4936142" y="1706767"/>
                  <a:pt x="4900350" y="1719438"/>
                  <a:pt x="4893834" y="1710028"/>
                </a:cubicBezTo>
                <a:cubicBezTo>
                  <a:pt x="4890113" y="1702277"/>
                  <a:pt x="4878389" y="1704314"/>
                  <a:pt x="4868730" y="1702384"/>
                </a:cubicBezTo>
                <a:cubicBezTo>
                  <a:pt x="4860577" y="1694955"/>
                  <a:pt x="4813519" y="1692594"/>
                  <a:pt x="4797925" y="1695535"/>
                </a:cubicBezTo>
                <a:cubicBezTo>
                  <a:pt x="4754973" y="1708626"/>
                  <a:pt x="4712186" y="1679830"/>
                  <a:pt x="4677670" y="1689453"/>
                </a:cubicBezTo>
                <a:cubicBezTo>
                  <a:pt x="4650390" y="1686902"/>
                  <a:pt x="4641786" y="1682702"/>
                  <a:pt x="4634248" y="1680227"/>
                </a:cubicBezTo>
                <a:lnTo>
                  <a:pt x="4632434" y="1674607"/>
                </a:lnTo>
                <a:lnTo>
                  <a:pt x="4619204" y="1672507"/>
                </a:lnTo>
                <a:lnTo>
                  <a:pt x="4616283" y="1670977"/>
                </a:lnTo>
                <a:cubicBezTo>
                  <a:pt x="4610716" y="1668036"/>
                  <a:pt x="4605090" y="1665277"/>
                  <a:pt x="4598926" y="1663178"/>
                </a:cubicBezTo>
                <a:cubicBezTo>
                  <a:pt x="4588025" y="1686237"/>
                  <a:pt x="4544698" y="1649138"/>
                  <a:pt x="4547069" y="1670642"/>
                </a:cubicBezTo>
                <a:lnTo>
                  <a:pt x="4523516" y="1669785"/>
                </a:lnTo>
                <a:lnTo>
                  <a:pt x="4500586" y="1675912"/>
                </a:lnTo>
                <a:lnTo>
                  <a:pt x="4488196" y="1683463"/>
                </a:lnTo>
                <a:lnTo>
                  <a:pt x="4445463" y="1695634"/>
                </a:lnTo>
                <a:lnTo>
                  <a:pt x="4446550" y="1680538"/>
                </a:lnTo>
                <a:lnTo>
                  <a:pt x="4365375" y="1697935"/>
                </a:lnTo>
                <a:lnTo>
                  <a:pt x="4305123" y="1714185"/>
                </a:lnTo>
                <a:lnTo>
                  <a:pt x="4292665" y="1720703"/>
                </a:lnTo>
                <a:lnTo>
                  <a:pt x="4276789" y="1718367"/>
                </a:lnTo>
                <a:cubicBezTo>
                  <a:pt x="4274740" y="1717359"/>
                  <a:pt x="4273021" y="1716157"/>
                  <a:pt x="4271683" y="1714801"/>
                </a:cubicBezTo>
                <a:lnTo>
                  <a:pt x="4223918" y="1728936"/>
                </a:lnTo>
                <a:lnTo>
                  <a:pt x="4218039" y="1729885"/>
                </a:lnTo>
                <a:lnTo>
                  <a:pt x="4177153" y="1733691"/>
                </a:lnTo>
                <a:lnTo>
                  <a:pt x="4051032" y="1728886"/>
                </a:lnTo>
                <a:cubicBezTo>
                  <a:pt x="4055072" y="1717510"/>
                  <a:pt x="4022108" y="1735873"/>
                  <a:pt x="4013978" y="1727679"/>
                </a:cubicBezTo>
                <a:cubicBezTo>
                  <a:pt x="4008905" y="1720660"/>
                  <a:pt x="3997723" y="1724594"/>
                  <a:pt x="3987857" y="1724282"/>
                </a:cubicBezTo>
                <a:cubicBezTo>
                  <a:pt x="3978476" y="1718309"/>
                  <a:pt x="3931683" y="1723723"/>
                  <a:pt x="3916852" y="1729184"/>
                </a:cubicBezTo>
                <a:cubicBezTo>
                  <a:pt x="3876910" y="1749138"/>
                  <a:pt x="3829523" y="1727824"/>
                  <a:pt x="3797263" y="1742976"/>
                </a:cubicBezTo>
                <a:cubicBezTo>
                  <a:pt x="3769922" y="1744951"/>
                  <a:pt x="3760682" y="1742230"/>
                  <a:pt x="3752806" y="1741033"/>
                </a:cubicBezTo>
                <a:lnTo>
                  <a:pt x="3749997" y="1735799"/>
                </a:lnTo>
                <a:lnTo>
                  <a:pt x="3736582" y="1735907"/>
                </a:lnTo>
                <a:lnTo>
                  <a:pt x="3733428" y="1734881"/>
                </a:lnTo>
                <a:cubicBezTo>
                  <a:pt x="3727408" y="1732899"/>
                  <a:pt x="3721365" y="1731108"/>
                  <a:pt x="3714911" y="1730056"/>
                </a:cubicBezTo>
                <a:cubicBezTo>
                  <a:pt x="3708355" y="1754554"/>
                  <a:pt x="3658933" y="1725152"/>
                  <a:pt x="3665172" y="1745936"/>
                </a:cubicBezTo>
                <a:cubicBezTo>
                  <a:pt x="3628569" y="1744420"/>
                  <a:pt x="3583742" y="1775884"/>
                  <a:pt x="3552006" y="1755220"/>
                </a:cubicBezTo>
                <a:cubicBezTo>
                  <a:pt x="3497522" y="1758390"/>
                  <a:pt x="3448310" y="1757433"/>
                  <a:pt x="3390301" y="1762546"/>
                </a:cubicBezTo>
                <a:cubicBezTo>
                  <a:pt x="3345266" y="1774524"/>
                  <a:pt x="3297039" y="1758531"/>
                  <a:pt x="3264312" y="1774620"/>
                </a:cubicBezTo>
                <a:cubicBezTo>
                  <a:pt x="3212634" y="1771139"/>
                  <a:pt x="3147905" y="1780248"/>
                  <a:pt x="3106901" y="1804264"/>
                </a:cubicBezTo>
                <a:cubicBezTo>
                  <a:pt x="3051355" y="1805490"/>
                  <a:pt x="3041708" y="1820368"/>
                  <a:pt x="2993303" y="1806542"/>
                </a:cubicBezTo>
                <a:cubicBezTo>
                  <a:pt x="2989182" y="1810139"/>
                  <a:pt x="2984377" y="1813039"/>
                  <a:pt x="2979115" y="1815432"/>
                </a:cubicBezTo>
                <a:lnTo>
                  <a:pt x="2963118" y="1820962"/>
                </a:lnTo>
                <a:lnTo>
                  <a:pt x="2961156" y="1820297"/>
                </a:lnTo>
                <a:lnTo>
                  <a:pt x="2925719" y="1828468"/>
                </a:lnTo>
                <a:lnTo>
                  <a:pt x="2857951" y="1842496"/>
                </a:lnTo>
                <a:lnTo>
                  <a:pt x="2857427" y="1841591"/>
                </a:lnTo>
                <a:cubicBezTo>
                  <a:pt x="2855386" y="1839734"/>
                  <a:pt x="2852250" y="1838690"/>
                  <a:pt x="2846731" y="1839316"/>
                </a:cubicBezTo>
                <a:cubicBezTo>
                  <a:pt x="2855175" y="1823564"/>
                  <a:pt x="2843311" y="1834035"/>
                  <a:pt x="2826290" y="1837274"/>
                </a:cubicBezTo>
                <a:cubicBezTo>
                  <a:pt x="2835609" y="1813530"/>
                  <a:pt x="2787284" y="1831665"/>
                  <a:pt x="2779146" y="1820071"/>
                </a:cubicBezTo>
                <a:cubicBezTo>
                  <a:pt x="2766432" y="1822985"/>
                  <a:pt x="2753158" y="1825635"/>
                  <a:pt x="2739608" y="1827861"/>
                </a:cubicBezTo>
                <a:lnTo>
                  <a:pt x="2731631" y="1828881"/>
                </a:lnTo>
                <a:cubicBezTo>
                  <a:pt x="2731575" y="1828813"/>
                  <a:pt x="2731521" y="1828744"/>
                  <a:pt x="2731464" y="1828677"/>
                </a:cubicBezTo>
                <a:cubicBezTo>
                  <a:pt x="2729715" y="1828415"/>
                  <a:pt x="2727085" y="1828569"/>
                  <a:pt x="2723037" y="1829303"/>
                </a:cubicBezTo>
                <a:lnTo>
                  <a:pt x="2701616" y="1832725"/>
                </a:lnTo>
                <a:lnTo>
                  <a:pt x="2696239" y="1831904"/>
                </a:lnTo>
                <a:lnTo>
                  <a:pt x="2663445" y="1825958"/>
                </a:lnTo>
                <a:cubicBezTo>
                  <a:pt x="2641260" y="1825904"/>
                  <a:pt x="2595040" y="1827674"/>
                  <a:pt x="2560925" y="1829094"/>
                </a:cubicBezTo>
                <a:cubicBezTo>
                  <a:pt x="2527977" y="1836499"/>
                  <a:pt x="2496507" y="1831991"/>
                  <a:pt x="2458739" y="1834479"/>
                </a:cubicBezTo>
                <a:cubicBezTo>
                  <a:pt x="2419379" y="1848893"/>
                  <a:pt x="2396428" y="1834257"/>
                  <a:pt x="2356074" y="1836991"/>
                </a:cubicBezTo>
                <a:cubicBezTo>
                  <a:pt x="2323435" y="1857644"/>
                  <a:pt x="2325610" y="1826053"/>
                  <a:pt x="2304241" y="1822021"/>
                </a:cubicBezTo>
                <a:lnTo>
                  <a:pt x="2298362" y="1822125"/>
                </a:lnTo>
                <a:lnTo>
                  <a:pt x="2283527" y="1826361"/>
                </a:lnTo>
                <a:lnTo>
                  <a:pt x="2278150" y="1828604"/>
                </a:lnTo>
                <a:cubicBezTo>
                  <a:pt x="2274371" y="1829907"/>
                  <a:pt x="2271762" y="1830461"/>
                  <a:pt x="2269853" y="1830502"/>
                </a:cubicBezTo>
                <a:lnTo>
                  <a:pt x="2269585" y="1830341"/>
                </a:lnTo>
                <a:lnTo>
                  <a:pt x="2225332" y="1845825"/>
                </a:lnTo>
                <a:cubicBezTo>
                  <a:pt x="2211505" y="1836594"/>
                  <a:pt x="2170867" y="1860661"/>
                  <a:pt x="2169048" y="1837658"/>
                </a:cubicBezTo>
                <a:cubicBezTo>
                  <a:pt x="2153238" y="1843278"/>
                  <a:pt x="2146132" y="1854645"/>
                  <a:pt x="2147231" y="1839027"/>
                </a:cubicBezTo>
                <a:cubicBezTo>
                  <a:pt x="2141901" y="1840465"/>
                  <a:pt x="2138205" y="1840014"/>
                  <a:pt x="2135241" y="1838652"/>
                </a:cubicBezTo>
                <a:lnTo>
                  <a:pt x="2099215" y="1850768"/>
                </a:lnTo>
                <a:lnTo>
                  <a:pt x="2094046" y="1850806"/>
                </a:lnTo>
                <a:lnTo>
                  <a:pt x="2071850" y="1861319"/>
                </a:lnTo>
                <a:lnTo>
                  <a:pt x="2039607" y="1874318"/>
                </a:lnTo>
                <a:lnTo>
                  <a:pt x="2037289" y="1874025"/>
                </a:lnTo>
                <a:lnTo>
                  <a:pt x="2023615" y="1881562"/>
                </a:lnTo>
                <a:cubicBezTo>
                  <a:pt x="2019390" y="1884562"/>
                  <a:pt x="1959668" y="1894795"/>
                  <a:pt x="1957176" y="1898709"/>
                </a:cubicBezTo>
                <a:cubicBezTo>
                  <a:pt x="1901224" y="1893805"/>
                  <a:pt x="1914145" y="1913274"/>
                  <a:pt x="1858081" y="1923144"/>
                </a:cubicBezTo>
                <a:cubicBezTo>
                  <a:pt x="1819487" y="1923227"/>
                  <a:pt x="1798952" y="1929741"/>
                  <a:pt x="1738865" y="1944965"/>
                </a:cubicBezTo>
                <a:cubicBezTo>
                  <a:pt x="1698633" y="1955957"/>
                  <a:pt x="1670491" y="1978862"/>
                  <a:pt x="1616692" y="1989107"/>
                </a:cubicBezTo>
                <a:cubicBezTo>
                  <a:pt x="1565257" y="2022368"/>
                  <a:pt x="1474172" y="2022156"/>
                  <a:pt x="1411898" y="2046254"/>
                </a:cubicBezTo>
                <a:cubicBezTo>
                  <a:pt x="1380237" y="2035952"/>
                  <a:pt x="1386648" y="2042292"/>
                  <a:pt x="1375780" y="2047961"/>
                </a:cubicBezTo>
                <a:cubicBezTo>
                  <a:pt x="1375756" y="2047968"/>
                  <a:pt x="1375731" y="2047974"/>
                  <a:pt x="1375707" y="2047981"/>
                </a:cubicBezTo>
                <a:lnTo>
                  <a:pt x="1285585" y="2047113"/>
                </a:lnTo>
                <a:cubicBezTo>
                  <a:pt x="1279541" y="2043453"/>
                  <a:pt x="1272537" y="2040974"/>
                  <a:pt x="1263658" y="2041397"/>
                </a:cubicBezTo>
                <a:cubicBezTo>
                  <a:pt x="1212454" y="2058890"/>
                  <a:pt x="1258499" y="2026611"/>
                  <a:pt x="1170403" y="2033399"/>
                </a:cubicBezTo>
                <a:cubicBezTo>
                  <a:pt x="1166530" y="2036274"/>
                  <a:pt x="1154254" y="2033463"/>
                  <a:pt x="1153718" y="2029576"/>
                </a:cubicBezTo>
                <a:cubicBezTo>
                  <a:pt x="1148486" y="2030819"/>
                  <a:pt x="1137980" y="2038354"/>
                  <a:pt x="1133937" y="2032149"/>
                </a:cubicBezTo>
                <a:cubicBezTo>
                  <a:pt x="1104720" y="2031606"/>
                  <a:pt x="1077532" y="2035424"/>
                  <a:pt x="1054999" y="2043242"/>
                </a:cubicBezTo>
                <a:cubicBezTo>
                  <a:pt x="1024875" y="2038090"/>
                  <a:pt x="1020473" y="2042711"/>
                  <a:pt x="1018405" y="2048281"/>
                </a:cubicBezTo>
                <a:lnTo>
                  <a:pt x="1016563" y="2051718"/>
                </a:lnTo>
                <a:lnTo>
                  <a:pt x="1008284" y="2046742"/>
                </a:lnTo>
                <a:cubicBezTo>
                  <a:pt x="999244" y="2043620"/>
                  <a:pt x="990505" y="2044937"/>
                  <a:pt x="981974" y="2048363"/>
                </a:cubicBezTo>
                <a:lnTo>
                  <a:pt x="971903" y="2053484"/>
                </a:lnTo>
                <a:lnTo>
                  <a:pt x="954015" y="2052529"/>
                </a:lnTo>
                <a:cubicBezTo>
                  <a:pt x="931960" y="2051365"/>
                  <a:pt x="861352" y="2046214"/>
                  <a:pt x="839571" y="2046509"/>
                </a:cubicBezTo>
                <a:lnTo>
                  <a:pt x="823321" y="2054296"/>
                </a:lnTo>
                <a:lnTo>
                  <a:pt x="800990" y="2051523"/>
                </a:lnTo>
                <a:cubicBezTo>
                  <a:pt x="790723" y="2052171"/>
                  <a:pt x="782268" y="2055403"/>
                  <a:pt x="776439" y="2062634"/>
                </a:cubicBezTo>
                <a:cubicBezTo>
                  <a:pt x="773155" y="2056184"/>
                  <a:pt x="769593" y="2059253"/>
                  <a:pt x="763041" y="2063995"/>
                </a:cubicBezTo>
                <a:lnTo>
                  <a:pt x="757863" y="2065877"/>
                </a:lnTo>
                <a:lnTo>
                  <a:pt x="745053" y="2051831"/>
                </a:lnTo>
                <a:lnTo>
                  <a:pt x="722609" y="2049504"/>
                </a:lnTo>
                <a:lnTo>
                  <a:pt x="717618" y="2042131"/>
                </a:lnTo>
                <a:lnTo>
                  <a:pt x="703285" y="2046808"/>
                </a:lnTo>
                <a:cubicBezTo>
                  <a:pt x="698219" y="2048137"/>
                  <a:pt x="690058" y="2049926"/>
                  <a:pt x="680199" y="2051947"/>
                </a:cubicBezTo>
                <a:lnTo>
                  <a:pt x="667351" y="2054469"/>
                </a:lnTo>
                <a:lnTo>
                  <a:pt x="660961" y="2049404"/>
                </a:lnTo>
                <a:lnTo>
                  <a:pt x="638282" y="2060093"/>
                </a:lnTo>
                <a:lnTo>
                  <a:pt x="583551" y="2070197"/>
                </a:lnTo>
                <a:cubicBezTo>
                  <a:pt x="569268" y="2091365"/>
                  <a:pt x="529124" y="2053106"/>
                  <a:pt x="525274" y="2079137"/>
                </a:cubicBezTo>
                <a:cubicBezTo>
                  <a:pt x="506495" y="2056498"/>
                  <a:pt x="440091" y="2069666"/>
                  <a:pt x="405635" y="2059339"/>
                </a:cubicBezTo>
                <a:cubicBezTo>
                  <a:pt x="397410" y="2069278"/>
                  <a:pt x="294416" y="2032966"/>
                  <a:pt x="281555" y="2022847"/>
                </a:cubicBezTo>
                <a:cubicBezTo>
                  <a:pt x="171589" y="1986245"/>
                  <a:pt x="126791" y="1985528"/>
                  <a:pt x="98513" y="1969504"/>
                </a:cubicBezTo>
                <a:cubicBezTo>
                  <a:pt x="85544" y="1965247"/>
                  <a:pt x="73324" y="1958000"/>
                  <a:pt x="56191" y="1950709"/>
                </a:cubicBezTo>
                <a:lnTo>
                  <a:pt x="0" y="19357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7" name="Rezervirano mjesto sadržaja 2">
            <a:extLst>
              <a:ext uri="{FF2B5EF4-FFF2-40B4-BE49-F238E27FC236}">
                <a16:creationId xmlns:a16="http://schemas.microsoft.com/office/drawing/2014/main" id="{79E0E285-267B-CF09-7F57-1E1FC10645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7987" y="2431765"/>
            <a:ext cx="8276026" cy="3320031"/>
          </a:xfrm>
        </p:spPr>
        <p:txBody>
          <a:bodyPr anchor="ctr">
            <a:normAutofit/>
          </a:bodyPr>
          <a:lstStyle/>
          <a:p>
            <a:r>
              <a:rPr lang="hr-HR" sz="2400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8-HIDROKSIDEOKSIGVANOZIN</a:t>
            </a:r>
          </a:p>
          <a:p>
            <a:endParaRPr lang="hr-HR" sz="2000" u="sng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hr-HR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marker oksidacijskog oštećenja DNA</a:t>
            </a:r>
          </a:p>
          <a:p>
            <a:r>
              <a:rPr lang="hr-HR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povezan sa starenjem i bolestima</a:t>
            </a:r>
          </a:p>
          <a:p>
            <a:r>
              <a:rPr lang="hr-HR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mjerenje koncentracije iz urina ili plazme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2DCE2C-2863-46FA-9BE7-24365A24D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24586" y="5970896"/>
            <a:ext cx="9967416" cy="887104"/>
          </a:xfrm>
          <a:custGeom>
            <a:avLst/>
            <a:gdLst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5225 w 9517857"/>
              <a:gd name="connsiteY3" fmla="*/ 246530 h 918356"/>
              <a:gd name="connsiteX4" fmla="*/ 4686133 w 9517857"/>
              <a:gd name="connsiteY4" fmla="*/ 246727 h 918356"/>
              <a:gd name="connsiteX5" fmla="*/ 4686423 w 9517857"/>
              <a:gd name="connsiteY5" fmla="*/ 247919 h 918356"/>
              <a:gd name="connsiteX6" fmla="*/ 9517856 w 9517857"/>
              <a:gd name="connsiteY6" fmla="*/ 0 h 918356"/>
              <a:gd name="connsiteX7" fmla="*/ 9517857 w 9517857"/>
              <a:gd name="connsiteY7" fmla="*/ 12 h 918356"/>
              <a:gd name="connsiteX8" fmla="*/ 9517857 w 9517857"/>
              <a:gd name="connsiteY8" fmla="*/ 918356 h 918356"/>
              <a:gd name="connsiteX9" fmla="*/ 14604 w 9517857"/>
              <a:gd name="connsiteY9" fmla="*/ 918356 h 918356"/>
              <a:gd name="connsiteX10" fmla="*/ 12841 w 9517857"/>
              <a:gd name="connsiteY10" fmla="*/ 917763 h 918356"/>
              <a:gd name="connsiteX11" fmla="*/ 93 w 9517857"/>
              <a:gd name="connsiteY11" fmla="*/ 912471 h 918356"/>
              <a:gd name="connsiteX12" fmla="*/ 58674 w 9517857"/>
              <a:gd name="connsiteY12" fmla="*/ 890322 h 918356"/>
              <a:gd name="connsiteX13" fmla="*/ 275005 w 9517857"/>
              <a:gd name="connsiteY13" fmla="*/ 807229 h 918356"/>
              <a:gd name="connsiteX14" fmla="*/ 587824 w 9517857"/>
              <a:gd name="connsiteY14" fmla="*/ 798195 h 918356"/>
              <a:gd name="connsiteX15" fmla="*/ 651826 w 9517857"/>
              <a:gd name="connsiteY15" fmla="*/ 738338 h 918356"/>
              <a:gd name="connsiteX16" fmla="*/ 727985 w 9517857"/>
              <a:gd name="connsiteY16" fmla="*/ 719826 h 918356"/>
              <a:gd name="connsiteX17" fmla="*/ 778982 w 9517857"/>
              <a:gd name="connsiteY17" fmla="*/ 710142 h 918356"/>
              <a:gd name="connsiteX18" fmla="*/ 849944 w 9517857"/>
              <a:gd name="connsiteY18" fmla="*/ 717987 h 918356"/>
              <a:gd name="connsiteX19" fmla="*/ 921659 w 9517857"/>
              <a:gd name="connsiteY19" fmla="*/ 712695 h 918356"/>
              <a:gd name="connsiteX20" fmla="*/ 930946 w 9517857"/>
              <a:gd name="connsiteY20" fmla="*/ 734046 h 918356"/>
              <a:gd name="connsiteX21" fmla="*/ 986250 w 9517857"/>
              <a:gd name="connsiteY21" fmla="*/ 713530 h 918356"/>
              <a:gd name="connsiteX22" fmla="*/ 1013752 w 9517857"/>
              <a:gd name="connsiteY22" fmla="*/ 713361 h 918356"/>
              <a:gd name="connsiteX23" fmla="*/ 1023734 w 9517857"/>
              <a:gd name="connsiteY23" fmla="*/ 718571 h 918356"/>
              <a:gd name="connsiteX24" fmla="*/ 1063207 w 9517857"/>
              <a:gd name="connsiteY24" fmla="*/ 715651 h 918356"/>
              <a:gd name="connsiteX25" fmla="*/ 1081980 w 9517857"/>
              <a:gd name="connsiteY25" fmla="*/ 738455 h 918356"/>
              <a:gd name="connsiteX26" fmla="*/ 1218120 w 9517857"/>
              <a:gd name="connsiteY26" fmla="*/ 713280 h 918356"/>
              <a:gd name="connsiteX27" fmla="*/ 1397459 w 9517857"/>
              <a:gd name="connsiteY27" fmla="*/ 691190 h 918356"/>
              <a:gd name="connsiteX28" fmla="*/ 1580688 w 9517857"/>
              <a:gd name="connsiteY28" fmla="*/ 693697 h 918356"/>
              <a:gd name="connsiteX29" fmla="*/ 1772334 w 9517857"/>
              <a:gd name="connsiteY29" fmla="*/ 710640 h 918356"/>
              <a:gd name="connsiteX30" fmla="*/ 2002561 w 9517857"/>
              <a:gd name="connsiteY30" fmla="*/ 659917 h 918356"/>
              <a:gd name="connsiteX31" fmla="*/ 2135144 w 9517857"/>
              <a:gd name="connsiteY31" fmla="*/ 636501 h 918356"/>
              <a:gd name="connsiteX32" fmla="*/ 2440292 w 9517857"/>
              <a:gd name="connsiteY32" fmla="*/ 593862 h 918356"/>
              <a:gd name="connsiteX33" fmla="*/ 2547829 w 9517857"/>
              <a:gd name="connsiteY33" fmla="*/ 566150 h 918356"/>
              <a:gd name="connsiteX34" fmla="*/ 2658055 w 9517857"/>
              <a:gd name="connsiteY34" fmla="*/ 578727 h 918356"/>
              <a:gd name="connsiteX35" fmla="*/ 2693698 w 9517857"/>
              <a:gd name="connsiteY35" fmla="*/ 560029 h 918356"/>
              <a:gd name="connsiteX36" fmla="*/ 2699673 w 9517857"/>
              <a:gd name="connsiteY36" fmla="*/ 556400 h 918356"/>
              <a:gd name="connsiteX37" fmla="*/ 2727306 w 9517857"/>
              <a:gd name="connsiteY37" fmla="*/ 550698 h 918356"/>
              <a:gd name="connsiteX38" fmla="*/ 2730451 w 9517857"/>
              <a:gd name="connsiteY38" fmla="*/ 538058 h 918356"/>
              <a:gd name="connsiteX39" fmla="*/ 2768713 w 9517857"/>
              <a:gd name="connsiteY39" fmla="*/ 521575 h 918356"/>
              <a:gd name="connsiteX40" fmla="*/ 2820868 w 9517857"/>
              <a:gd name="connsiteY40" fmla="*/ 514160 h 918356"/>
              <a:gd name="connsiteX41" fmla="*/ 3073635 w 9517857"/>
              <a:gd name="connsiteY41" fmla="*/ 491294 h 918356"/>
              <a:gd name="connsiteX42" fmla="*/ 3222071 w 9517857"/>
              <a:gd name="connsiteY42" fmla="*/ 470559 h 918356"/>
              <a:gd name="connsiteX43" fmla="*/ 3274069 w 9517857"/>
              <a:gd name="connsiteY43" fmla="*/ 451605 h 918356"/>
              <a:gd name="connsiteX44" fmla="*/ 3349632 w 9517857"/>
              <a:gd name="connsiteY44" fmla="*/ 432583 h 918356"/>
              <a:gd name="connsiteX45" fmla="*/ 3479593 w 9517857"/>
              <a:gd name="connsiteY45" fmla="*/ 390437 h 918356"/>
              <a:gd name="connsiteX46" fmla="*/ 3660110 w 9517857"/>
              <a:gd name="connsiteY46" fmla="*/ 348726 h 918356"/>
              <a:gd name="connsiteX47" fmla="*/ 3750023 w 9517857"/>
              <a:gd name="connsiteY47" fmla="*/ 370678 h 918356"/>
              <a:gd name="connsiteX48" fmla="*/ 3844133 w 9517857"/>
              <a:gd name="connsiteY48" fmla="*/ 360648 h 918356"/>
              <a:gd name="connsiteX49" fmla="*/ 3913545 w 9517857"/>
              <a:gd name="connsiteY49" fmla="*/ 344235 h 918356"/>
              <a:gd name="connsiteX50" fmla="*/ 4266740 w 9517857"/>
              <a:gd name="connsiteY50" fmla="*/ 361454 h 918356"/>
              <a:gd name="connsiteX51" fmla="*/ 4430770 w 9517857"/>
              <a:gd name="connsiteY51" fmla="*/ 342643 h 918356"/>
              <a:gd name="connsiteX52" fmla="*/ 4512664 w 9517857"/>
              <a:gd name="connsiteY52" fmla="*/ 319948 h 918356"/>
              <a:gd name="connsiteX53" fmla="*/ 4616423 w 9517857"/>
              <a:gd name="connsiteY53" fmla="*/ 290914 h 918356"/>
              <a:gd name="connsiteX54" fmla="*/ 4691675 w 9517857"/>
              <a:gd name="connsiteY54" fmla="*/ 254011 h 918356"/>
              <a:gd name="connsiteX55" fmla="*/ 4689051 w 9517857"/>
              <a:gd name="connsiteY55" fmla="*/ 250968 h 918356"/>
              <a:gd name="connsiteX56" fmla="*/ 4719994 w 9517857"/>
              <a:gd name="connsiteY56" fmla="*/ 245307 h 918356"/>
              <a:gd name="connsiteX57" fmla="*/ 4752894 w 9517857"/>
              <a:gd name="connsiteY57" fmla="*/ 239875 h 918356"/>
              <a:gd name="connsiteX58" fmla="*/ 4769329 w 9517857"/>
              <a:gd name="connsiteY58" fmla="*/ 233585 h 918356"/>
              <a:gd name="connsiteX59" fmla="*/ 4775634 w 9517857"/>
              <a:gd name="connsiteY59" fmla="*/ 234063 h 918356"/>
              <a:gd name="connsiteX60" fmla="*/ 4790452 w 9517857"/>
              <a:gd name="connsiteY60" fmla="*/ 233572 h 918356"/>
              <a:gd name="connsiteX61" fmla="*/ 4789062 w 9517857"/>
              <a:gd name="connsiteY61" fmla="*/ 241924 h 918356"/>
              <a:gd name="connsiteX62" fmla="*/ 4827826 w 9517857"/>
              <a:gd name="connsiteY62" fmla="*/ 246977 h 918356"/>
              <a:gd name="connsiteX63" fmla="*/ 4892569 w 9517857"/>
              <a:gd name="connsiteY63" fmla="*/ 249933 h 918356"/>
              <a:gd name="connsiteX64" fmla="*/ 4896611 w 9517857"/>
              <a:gd name="connsiteY64" fmla="*/ 240448 h 918356"/>
              <a:gd name="connsiteX65" fmla="*/ 4917286 w 9517857"/>
              <a:gd name="connsiteY65" fmla="*/ 243659 h 918356"/>
              <a:gd name="connsiteX66" fmla="*/ 4981173 w 9517857"/>
              <a:gd name="connsiteY66" fmla="*/ 247103 h 918356"/>
              <a:gd name="connsiteX67" fmla="*/ 5060397 w 9517857"/>
              <a:gd name="connsiteY67" fmla="*/ 263688 h 918356"/>
              <a:gd name="connsiteX68" fmla="*/ 5252996 w 9517857"/>
              <a:gd name="connsiteY68" fmla="*/ 270655 h 918356"/>
              <a:gd name="connsiteX69" fmla="*/ 5358056 w 9517857"/>
              <a:gd name="connsiteY69" fmla="*/ 247248 h 918356"/>
              <a:gd name="connsiteX70" fmla="*/ 5426496 w 9517857"/>
              <a:gd name="connsiteY70" fmla="*/ 235142 h 918356"/>
              <a:gd name="connsiteX71" fmla="*/ 5497161 w 9517857"/>
              <a:gd name="connsiteY71" fmla="*/ 228808 h 918356"/>
              <a:gd name="connsiteX72" fmla="*/ 5826043 w 9517857"/>
              <a:gd name="connsiteY72" fmla="*/ 148073 h 918356"/>
              <a:gd name="connsiteX73" fmla="*/ 6013415 w 9517857"/>
              <a:gd name="connsiteY73" fmla="*/ 137316 h 918356"/>
              <a:gd name="connsiteX74" fmla="*/ 6080994 w 9517857"/>
              <a:gd name="connsiteY74" fmla="*/ 142938 h 918356"/>
              <a:gd name="connsiteX75" fmla="*/ 6194152 w 9517857"/>
              <a:gd name="connsiteY75" fmla="*/ 151772 h 918356"/>
              <a:gd name="connsiteX76" fmla="*/ 6281379 w 9517857"/>
              <a:gd name="connsiteY76" fmla="*/ 181626 h 918356"/>
              <a:gd name="connsiteX77" fmla="*/ 6374947 w 9517857"/>
              <a:gd name="connsiteY77" fmla="*/ 179799 h 918356"/>
              <a:gd name="connsiteX78" fmla="*/ 6448518 w 9517857"/>
              <a:gd name="connsiteY78" fmla="*/ 164378 h 918356"/>
              <a:gd name="connsiteX79" fmla="*/ 6544700 w 9517857"/>
              <a:gd name="connsiteY79" fmla="*/ 167161 h 918356"/>
              <a:gd name="connsiteX80" fmla="*/ 6648353 w 9517857"/>
              <a:gd name="connsiteY80" fmla="*/ 172250 h 918356"/>
              <a:gd name="connsiteX81" fmla="*/ 6736227 w 9517857"/>
              <a:gd name="connsiteY81" fmla="*/ 173216 h 918356"/>
              <a:gd name="connsiteX82" fmla="*/ 6977218 w 9517857"/>
              <a:gd name="connsiteY82" fmla="*/ 184289 h 918356"/>
              <a:gd name="connsiteX83" fmla="*/ 7065221 w 9517857"/>
              <a:gd name="connsiteY83" fmla="*/ 227531 h 918356"/>
              <a:gd name="connsiteX84" fmla="*/ 7366876 w 9517857"/>
              <a:gd name="connsiteY84" fmla="*/ 248468 h 918356"/>
              <a:gd name="connsiteX85" fmla="*/ 7565449 w 9517857"/>
              <a:gd name="connsiteY85" fmla="*/ 258950 h 918356"/>
              <a:gd name="connsiteX86" fmla="*/ 7599285 w 9517857"/>
              <a:gd name="connsiteY86" fmla="*/ 266021 h 918356"/>
              <a:gd name="connsiteX87" fmla="*/ 7644411 w 9517857"/>
              <a:gd name="connsiteY87" fmla="*/ 258986 h 918356"/>
              <a:gd name="connsiteX88" fmla="*/ 7825110 w 9517857"/>
              <a:gd name="connsiteY88" fmla="*/ 229109 h 918356"/>
              <a:gd name="connsiteX89" fmla="*/ 7965804 w 9517857"/>
              <a:gd name="connsiteY89" fmla="*/ 190545 h 918356"/>
              <a:gd name="connsiteX90" fmla="*/ 8147401 w 9517857"/>
              <a:gd name="connsiteY90" fmla="*/ 205617 h 918356"/>
              <a:gd name="connsiteX91" fmla="*/ 8256033 w 9517857"/>
              <a:gd name="connsiteY91" fmla="*/ 193713 h 918356"/>
              <a:gd name="connsiteX92" fmla="*/ 8410677 w 9517857"/>
              <a:gd name="connsiteY92" fmla="*/ 172167 h 918356"/>
              <a:gd name="connsiteX93" fmla="*/ 8617841 w 9517857"/>
              <a:gd name="connsiteY93" fmla="*/ 155167 h 918356"/>
              <a:gd name="connsiteX94" fmla="*/ 8715976 w 9517857"/>
              <a:gd name="connsiteY94" fmla="*/ 178374 h 918356"/>
              <a:gd name="connsiteX95" fmla="*/ 8778827 w 9517857"/>
              <a:gd name="connsiteY95" fmla="*/ 172936 h 918356"/>
              <a:gd name="connsiteX96" fmla="*/ 8840778 w 9517857"/>
              <a:gd name="connsiteY96" fmla="*/ 143149 h 918356"/>
              <a:gd name="connsiteX97" fmla="*/ 9010380 w 9517857"/>
              <a:gd name="connsiteY97" fmla="*/ 91891 h 918356"/>
              <a:gd name="connsiteX98" fmla="*/ 9110856 w 9517857"/>
              <a:gd name="connsiteY98" fmla="*/ 70997 h 918356"/>
              <a:gd name="connsiteX99" fmla="*/ 9268817 w 9517857"/>
              <a:gd name="connsiteY99" fmla="*/ 53082 h 918356"/>
              <a:gd name="connsiteX100" fmla="*/ 9316667 w 9517857"/>
              <a:gd name="connsiteY100" fmla="*/ 45047 h 918356"/>
              <a:gd name="connsiteX101" fmla="*/ 9428209 w 9517857"/>
              <a:gd name="connsiteY101" fmla="*/ 29923 h 9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9517857" h="918356">
                <a:moveTo>
                  <a:pt x="4686423" y="247919"/>
                </a:moveTo>
                <a:lnTo>
                  <a:pt x="4689051" y="250968"/>
                </a:lnTo>
                <a:lnTo>
                  <a:pt x="4687244" y="251298"/>
                </a:lnTo>
                <a:close/>
                <a:moveTo>
                  <a:pt x="4685225" y="246530"/>
                </a:moveTo>
                <a:cubicBezTo>
                  <a:pt x="4688837" y="243198"/>
                  <a:pt x="4687468" y="244598"/>
                  <a:pt x="4686133" y="246727"/>
                </a:cubicBezTo>
                <a:lnTo>
                  <a:pt x="4686423" y="247919"/>
                </a:lnTo>
                <a:close/>
                <a:moveTo>
                  <a:pt x="9517856" y="0"/>
                </a:moveTo>
                <a:lnTo>
                  <a:pt x="9517857" y="12"/>
                </a:lnTo>
                <a:lnTo>
                  <a:pt x="9517857" y="918356"/>
                </a:lnTo>
                <a:lnTo>
                  <a:pt x="14604" y="918356"/>
                </a:lnTo>
                <a:lnTo>
                  <a:pt x="12841" y="917763"/>
                </a:lnTo>
                <a:cubicBezTo>
                  <a:pt x="4532" y="914864"/>
                  <a:pt x="-773" y="912807"/>
                  <a:pt x="93" y="912471"/>
                </a:cubicBezTo>
                <a:cubicBezTo>
                  <a:pt x="172" y="912298"/>
                  <a:pt x="58594" y="890495"/>
                  <a:pt x="58674" y="890322"/>
                </a:cubicBezTo>
                <a:cubicBezTo>
                  <a:pt x="127436" y="929614"/>
                  <a:pt x="206243" y="828226"/>
                  <a:pt x="275005" y="807229"/>
                </a:cubicBezTo>
                <a:cubicBezTo>
                  <a:pt x="303983" y="806087"/>
                  <a:pt x="504960" y="777375"/>
                  <a:pt x="587824" y="798195"/>
                </a:cubicBezTo>
                <a:cubicBezTo>
                  <a:pt x="598733" y="769348"/>
                  <a:pt x="682904" y="785924"/>
                  <a:pt x="651826" y="738338"/>
                </a:cubicBezTo>
                <a:cubicBezTo>
                  <a:pt x="688440" y="737862"/>
                  <a:pt x="753255" y="750396"/>
                  <a:pt x="727985" y="719826"/>
                </a:cubicBezTo>
                <a:cubicBezTo>
                  <a:pt x="739648" y="718749"/>
                  <a:pt x="775717" y="715087"/>
                  <a:pt x="778982" y="710142"/>
                </a:cubicBezTo>
                <a:cubicBezTo>
                  <a:pt x="779189" y="709407"/>
                  <a:pt x="849736" y="718721"/>
                  <a:pt x="849944" y="717987"/>
                </a:cubicBezTo>
                <a:lnTo>
                  <a:pt x="921659" y="712695"/>
                </a:lnTo>
                <a:lnTo>
                  <a:pt x="930946" y="734046"/>
                </a:lnTo>
                <a:lnTo>
                  <a:pt x="986250" y="713530"/>
                </a:lnTo>
                <a:lnTo>
                  <a:pt x="1013752" y="713361"/>
                </a:lnTo>
                <a:lnTo>
                  <a:pt x="1023734" y="718571"/>
                </a:lnTo>
                <a:cubicBezTo>
                  <a:pt x="1033291" y="721276"/>
                  <a:pt x="1045398" y="721394"/>
                  <a:pt x="1063207" y="715651"/>
                </a:cubicBezTo>
                <a:lnTo>
                  <a:pt x="1081980" y="738455"/>
                </a:lnTo>
                <a:lnTo>
                  <a:pt x="1218120" y="713280"/>
                </a:lnTo>
                <a:cubicBezTo>
                  <a:pt x="1230137" y="716162"/>
                  <a:pt x="1387179" y="685179"/>
                  <a:pt x="1397459" y="691190"/>
                </a:cubicBezTo>
                <a:cubicBezTo>
                  <a:pt x="1490025" y="704984"/>
                  <a:pt x="1465878" y="715604"/>
                  <a:pt x="1580688" y="693697"/>
                </a:cubicBezTo>
                <a:cubicBezTo>
                  <a:pt x="1607067" y="704379"/>
                  <a:pt x="1719477" y="658239"/>
                  <a:pt x="1772334" y="710640"/>
                </a:cubicBezTo>
                <a:cubicBezTo>
                  <a:pt x="1745536" y="644824"/>
                  <a:pt x="1976078" y="716436"/>
                  <a:pt x="2002561" y="659917"/>
                </a:cubicBezTo>
                <a:cubicBezTo>
                  <a:pt x="2045346" y="660357"/>
                  <a:pt x="2166676" y="654391"/>
                  <a:pt x="2135144" y="636501"/>
                </a:cubicBezTo>
                <a:cubicBezTo>
                  <a:pt x="2276591" y="665055"/>
                  <a:pt x="2293173" y="591792"/>
                  <a:pt x="2440292" y="593862"/>
                </a:cubicBezTo>
                <a:cubicBezTo>
                  <a:pt x="2495160" y="534824"/>
                  <a:pt x="2473343" y="585644"/>
                  <a:pt x="2547829" y="566150"/>
                </a:cubicBezTo>
                <a:cubicBezTo>
                  <a:pt x="2545438" y="614169"/>
                  <a:pt x="2632278" y="528280"/>
                  <a:pt x="2658055" y="578727"/>
                </a:cubicBezTo>
                <a:cubicBezTo>
                  <a:pt x="2670795" y="573581"/>
                  <a:pt x="2682322" y="567005"/>
                  <a:pt x="2693698" y="560029"/>
                </a:cubicBezTo>
                <a:lnTo>
                  <a:pt x="2699673" y="556400"/>
                </a:lnTo>
                <a:lnTo>
                  <a:pt x="2727306" y="550698"/>
                </a:lnTo>
                <a:lnTo>
                  <a:pt x="2730451" y="538058"/>
                </a:lnTo>
                <a:lnTo>
                  <a:pt x="2768713" y="521575"/>
                </a:lnTo>
                <a:cubicBezTo>
                  <a:pt x="2783756" y="517104"/>
                  <a:pt x="2800788" y="514291"/>
                  <a:pt x="2820868" y="514160"/>
                </a:cubicBezTo>
                <a:cubicBezTo>
                  <a:pt x="2894791" y="532885"/>
                  <a:pt x="2981506" y="465507"/>
                  <a:pt x="3073635" y="491294"/>
                </a:cubicBezTo>
                <a:cubicBezTo>
                  <a:pt x="3106872" y="496624"/>
                  <a:pt x="3205785" y="487718"/>
                  <a:pt x="3222071" y="470559"/>
                </a:cubicBezTo>
                <a:cubicBezTo>
                  <a:pt x="3242193" y="465514"/>
                  <a:pt x="3267163" y="469136"/>
                  <a:pt x="3274069" y="451605"/>
                </a:cubicBezTo>
                <a:cubicBezTo>
                  <a:pt x="3286659" y="430165"/>
                  <a:pt x="3363648" y="455571"/>
                  <a:pt x="3349632" y="432583"/>
                </a:cubicBezTo>
                <a:cubicBezTo>
                  <a:pt x="3404182" y="449847"/>
                  <a:pt x="3438210" y="404323"/>
                  <a:pt x="3479593" y="390437"/>
                </a:cubicBezTo>
                <a:cubicBezTo>
                  <a:pt x="3523240" y="408403"/>
                  <a:pt x="3567027" y="361554"/>
                  <a:pt x="3660110" y="348726"/>
                </a:cubicBezTo>
                <a:cubicBezTo>
                  <a:pt x="3708299" y="369683"/>
                  <a:pt x="3662447" y="344775"/>
                  <a:pt x="3750023" y="370678"/>
                </a:cubicBezTo>
                <a:cubicBezTo>
                  <a:pt x="3752092" y="367132"/>
                  <a:pt x="3816880" y="365055"/>
                  <a:pt x="3844133" y="360648"/>
                </a:cubicBezTo>
                <a:cubicBezTo>
                  <a:pt x="3871386" y="356240"/>
                  <a:pt x="3882848" y="332490"/>
                  <a:pt x="3913545" y="344235"/>
                </a:cubicBezTo>
                <a:cubicBezTo>
                  <a:pt x="4050255" y="376864"/>
                  <a:pt x="4159924" y="363190"/>
                  <a:pt x="4266740" y="361454"/>
                </a:cubicBezTo>
                <a:cubicBezTo>
                  <a:pt x="4385770" y="354374"/>
                  <a:pt x="4314535" y="340143"/>
                  <a:pt x="4430770" y="342643"/>
                </a:cubicBezTo>
                <a:cubicBezTo>
                  <a:pt x="4439969" y="322594"/>
                  <a:pt x="4478290" y="314645"/>
                  <a:pt x="4512664" y="319948"/>
                </a:cubicBezTo>
                <a:cubicBezTo>
                  <a:pt x="4570011" y="315138"/>
                  <a:pt x="4549085" y="269599"/>
                  <a:pt x="4616423" y="290914"/>
                </a:cubicBezTo>
                <a:cubicBezTo>
                  <a:pt x="4599641" y="270277"/>
                  <a:pt x="4692085" y="269216"/>
                  <a:pt x="4691675" y="254011"/>
                </a:cubicBezTo>
                <a:lnTo>
                  <a:pt x="4689051" y="250968"/>
                </a:lnTo>
                <a:lnTo>
                  <a:pt x="4719994" y="245307"/>
                </a:lnTo>
                <a:cubicBezTo>
                  <a:pt x="4732635" y="242775"/>
                  <a:pt x="4745300" y="240335"/>
                  <a:pt x="4752894" y="239875"/>
                </a:cubicBezTo>
                <a:lnTo>
                  <a:pt x="4769329" y="233585"/>
                </a:lnTo>
                <a:lnTo>
                  <a:pt x="4775634" y="234063"/>
                </a:lnTo>
                <a:lnTo>
                  <a:pt x="4790452" y="233572"/>
                </a:lnTo>
                <a:cubicBezTo>
                  <a:pt x="4789989" y="236356"/>
                  <a:pt x="4789525" y="239141"/>
                  <a:pt x="4789062" y="241924"/>
                </a:cubicBezTo>
                <a:cubicBezTo>
                  <a:pt x="4786342" y="249932"/>
                  <a:pt x="4804560" y="248631"/>
                  <a:pt x="4827826" y="246977"/>
                </a:cubicBezTo>
                <a:cubicBezTo>
                  <a:pt x="4875782" y="239569"/>
                  <a:pt x="4874112" y="283413"/>
                  <a:pt x="4892569" y="249933"/>
                </a:cubicBezTo>
                <a:lnTo>
                  <a:pt x="4896611" y="240448"/>
                </a:lnTo>
                <a:lnTo>
                  <a:pt x="4917286" y="243659"/>
                </a:lnTo>
                <a:cubicBezTo>
                  <a:pt x="4923060" y="243799"/>
                  <a:pt x="4981729" y="240979"/>
                  <a:pt x="4981173" y="247103"/>
                </a:cubicBezTo>
                <a:cubicBezTo>
                  <a:pt x="5024880" y="220690"/>
                  <a:pt x="5014146" y="257963"/>
                  <a:pt x="5060397" y="263688"/>
                </a:cubicBezTo>
                <a:cubicBezTo>
                  <a:pt x="5093356" y="238589"/>
                  <a:pt x="5157892" y="275351"/>
                  <a:pt x="5252996" y="270655"/>
                </a:cubicBezTo>
                <a:cubicBezTo>
                  <a:pt x="5288840" y="241872"/>
                  <a:pt x="5287005" y="287921"/>
                  <a:pt x="5358056" y="247248"/>
                </a:cubicBezTo>
                <a:cubicBezTo>
                  <a:pt x="5361752" y="250257"/>
                  <a:pt x="5403312" y="238215"/>
                  <a:pt x="5426496" y="235142"/>
                </a:cubicBezTo>
                <a:cubicBezTo>
                  <a:pt x="5449679" y="232069"/>
                  <a:pt x="5473549" y="245611"/>
                  <a:pt x="5497161" y="228808"/>
                </a:cubicBezTo>
                <a:cubicBezTo>
                  <a:pt x="5611861" y="172767"/>
                  <a:pt x="5723211" y="165860"/>
                  <a:pt x="5826043" y="148073"/>
                </a:cubicBezTo>
                <a:cubicBezTo>
                  <a:pt x="5943127" y="133166"/>
                  <a:pt x="5872659" y="193078"/>
                  <a:pt x="6013415" y="137316"/>
                </a:cubicBezTo>
                <a:cubicBezTo>
                  <a:pt x="6031924" y="154783"/>
                  <a:pt x="6050745" y="154258"/>
                  <a:pt x="6080994" y="142938"/>
                </a:cubicBezTo>
                <a:cubicBezTo>
                  <a:pt x="6138083" y="137090"/>
                  <a:pt x="6140195" y="184383"/>
                  <a:pt x="6194152" y="151772"/>
                </a:cubicBezTo>
                <a:cubicBezTo>
                  <a:pt x="6187280" y="177783"/>
                  <a:pt x="6304222" y="153410"/>
                  <a:pt x="6281379" y="181626"/>
                </a:cubicBezTo>
                <a:cubicBezTo>
                  <a:pt x="6321899" y="201819"/>
                  <a:pt x="6335111" y="162590"/>
                  <a:pt x="6374947" y="179799"/>
                </a:cubicBezTo>
                <a:cubicBezTo>
                  <a:pt x="6417404" y="181336"/>
                  <a:pt x="6402484" y="169694"/>
                  <a:pt x="6448518" y="164378"/>
                </a:cubicBezTo>
                <a:cubicBezTo>
                  <a:pt x="6504958" y="162488"/>
                  <a:pt x="6493438" y="111203"/>
                  <a:pt x="6544700" y="167161"/>
                </a:cubicBezTo>
                <a:cubicBezTo>
                  <a:pt x="6601507" y="148697"/>
                  <a:pt x="6566269" y="164386"/>
                  <a:pt x="6648353" y="172250"/>
                </a:cubicBezTo>
                <a:cubicBezTo>
                  <a:pt x="6680008" y="155223"/>
                  <a:pt x="6707960" y="160673"/>
                  <a:pt x="6736227" y="173216"/>
                </a:cubicBezTo>
                <a:cubicBezTo>
                  <a:pt x="6813963" y="164284"/>
                  <a:pt x="6888143" y="181296"/>
                  <a:pt x="6977218" y="184289"/>
                </a:cubicBezTo>
                <a:cubicBezTo>
                  <a:pt x="7040424" y="188318"/>
                  <a:pt x="7000278" y="216835"/>
                  <a:pt x="7065221" y="227531"/>
                </a:cubicBezTo>
                <a:cubicBezTo>
                  <a:pt x="7130163" y="238228"/>
                  <a:pt x="7291878" y="238208"/>
                  <a:pt x="7366876" y="248468"/>
                </a:cubicBezTo>
                <a:cubicBezTo>
                  <a:pt x="7491356" y="206752"/>
                  <a:pt x="7367734" y="280166"/>
                  <a:pt x="7565449" y="258950"/>
                </a:cubicBezTo>
                <a:cubicBezTo>
                  <a:pt x="7575959" y="252432"/>
                  <a:pt x="7600854" y="257628"/>
                  <a:pt x="7599285" y="266021"/>
                </a:cubicBezTo>
                <a:cubicBezTo>
                  <a:pt x="7611616" y="262940"/>
                  <a:pt x="7639946" y="245819"/>
                  <a:pt x="7644411" y="258986"/>
                </a:cubicBezTo>
                <a:cubicBezTo>
                  <a:pt x="7708015" y="258012"/>
                  <a:pt x="7770249" y="247724"/>
                  <a:pt x="7825110" y="229109"/>
                </a:cubicBezTo>
                <a:cubicBezTo>
                  <a:pt x="7949762" y="247028"/>
                  <a:pt x="7921956" y="197757"/>
                  <a:pt x="7965804" y="190545"/>
                </a:cubicBezTo>
                <a:cubicBezTo>
                  <a:pt x="8039439" y="213878"/>
                  <a:pt x="8063651" y="191475"/>
                  <a:pt x="8147401" y="205617"/>
                </a:cubicBezTo>
                <a:cubicBezTo>
                  <a:pt x="8166453" y="196610"/>
                  <a:pt x="8225048" y="207099"/>
                  <a:pt x="8256033" y="193713"/>
                </a:cubicBezTo>
                <a:cubicBezTo>
                  <a:pt x="8311388" y="242017"/>
                  <a:pt x="8350376" y="178592"/>
                  <a:pt x="8410677" y="172167"/>
                </a:cubicBezTo>
                <a:cubicBezTo>
                  <a:pt x="8470978" y="165743"/>
                  <a:pt x="8572470" y="206385"/>
                  <a:pt x="8617841" y="155167"/>
                </a:cubicBezTo>
                <a:cubicBezTo>
                  <a:pt x="8646050" y="160448"/>
                  <a:pt x="8664949" y="183631"/>
                  <a:pt x="8715976" y="178374"/>
                </a:cubicBezTo>
                <a:cubicBezTo>
                  <a:pt x="8737194" y="188216"/>
                  <a:pt x="8738009" y="189511"/>
                  <a:pt x="8778827" y="172936"/>
                </a:cubicBezTo>
                <a:cubicBezTo>
                  <a:pt x="8725277" y="146372"/>
                  <a:pt x="8850819" y="175612"/>
                  <a:pt x="8840778" y="143149"/>
                </a:cubicBezTo>
                <a:cubicBezTo>
                  <a:pt x="8903519" y="121096"/>
                  <a:pt x="9021861" y="150359"/>
                  <a:pt x="9010380" y="91891"/>
                </a:cubicBezTo>
                <a:cubicBezTo>
                  <a:pt x="9027103" y="56852"/>
                  <a:pt x="9112524" y="108357"/>
                  <a:pt x="9110856" y="70997"/>
                </a:cubicBezTo>
                <a:cubicBezTo>
                  <a:pt x="9148189" y="94250"/>
                  <a:pt x="9209809" y="53285"/>
                  <a:pt x="9268817" y="53082"/>
                </a:cubicBezTo>
                <a:cubicBezTo>
                  <a:pt x="9279135" y="35997"/>
                  <a:pt x="9292736" y="36520"/>
                  <a:pt x="9316667" y="45047"/>
                </a:cubicBezTo>
                <a:cubicBezTo>
                  <a:pt x="9352186" y="45862"/>
                  <a:pt x="9390008" y="39799"/>
                  <a:pt x="9428209" y="2992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5321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2E096374-93F3-983C-DE75-71C949AA96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789" y="209726"/>
            <a:ext cx="9974510" cy="67321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Pravokutnik 4">
            <a:extLst>
              <a:ext uri="{FF2B5EF4-FFF2-40B4-BE49-F238E27FC236}">
                <a16:creationId xmlns:a16="http://schemas.microsoft.com/office/drawing/2014/main" id="{844AF720-0E16-768F-F22C-49A288F62849}"/>
              </a:ext>
            </a:extLst>
          </p:cNvPr>
          <p:cNvSpPr/>
          <p:nvPr/>
        </p:nvSpPr>
        <p:spPr>
          <a:xfrm>
            <a:off x="6501468" y="696286"/>
            <a:ext cx="2944536" cy="57045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/>
              <a:t>2-deoksigvanozin</a:t>
            </a:r>
          </a:p>
        </p:txBody>
      </p:sp>
      <p:sp>
        <p:nvSpPr>
          <p:cNvPr id="6" name="Pravokutnik 5">
            <a:extLst>
              <a:ext uri="{FF2B5EF4-FFF2-40B4-BE49-F238E27FC236}">
                <a16:creationId xmlns:a16="http://schemas.microsoft.com/office/drawing/2014/main" id="{693A22AC-743B-F42E-AC31-C658A6F6BB71}"/>
              </a:ext>
            </a:extLst>
          </p:cNvPr>
          <p:cNvSpPr/>
          <p:nvPr/>
        </p:nvSpPr>
        <p:spPr>
          <a:xfrm>
            <a:off x="6635692" y="3061981"/>
            <a:ext cx="4144162" cy="7382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rgbClr val="000000"/>
                </a:solidFill>
                <a:latin typeface="Calibri" panose="020F0502020204030204" pitchFamily="34" charset="0"/>
              </a:rPr>
              <a:t>   8-hidroksi-2-deoksigvanozin</a:t>
            </a:r>
            <a:r>
              <a:rPr lang="hr-HR" dirty="0"/>
              <a:t>oksigvanozin</a:t>
            </a:r>
            <a:r>
              <a:rPr lang="hr-HR" dirty="0">
                <a:solidFill>
                  <a:srgbClr val="000000"/>
                </a:solidFill>
                <a:latin typeface="Calibri" panose="020F0502020204030204" pitchFamily="34" charset="0"/>
              </a:rPr>
              <a:t>             </a:t>
            </a:r>
          </a:p>
        </p:txBody>
      </p:sp>
      <p:sp>
        <p:nvSpPr>
          <p:cNvPr id="7" name="Pravokutnik 6">
            <a:extLst>
              <a:ext uri="{FF2B5EF4-FFF2-40B4-BE49-F238E27FC236}">
                <a16:creationId xmlns:a16="http://schemas.microsoft.com/office/drawing/2014/main" id="{3A0E8A99-3EF7-321A-CB49-F535FEE4DFDE}"/>
              </a:ext>
            </a:extLst>
          </p:cNvPr>
          <p:cNvSpPr/>
          <p:nvPr/>
        </p:nvSpPr>
        <p:spPr>
          <a:xfrm>
            <a:off x="6635692" y="5746459"/>
            <a:ext cx="3556932" cy="57045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/>
              <a:t>8-hidroksi-2-deoksigvanozin</a:t>
            </a:r>
          </a:p>
        </p:txBody>
      </p:sp>
    </p:spTree>
    <p:extLst>
      <p:ext uri="{BB962C8B-B14F-4D97-AF65-F5344CB8AC3E}">
        <p14:creationId xmlns:p14="http://schemas.microsoft.com/office/powerpoint/2010/main" val="289334486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1303</TotalTime>
  <Words>906</Words>
  <Application>Microsoft Office PowerPoint</Application>
  <PresentationFormat>Široki zaslon</PresentationFormat>
  <Paragraphs>174</Paragraphs>
  <Slides>26</Slides>
  <Notes>0</Notes>
  <HiddenSlides>0</HiddenSlides>
  <MMClips>0</MMClips>
  <ScaleCrop>false</ScaleCrop>
  <HeadingPairs>
    <vt:vector size="8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Uloženi OLE poslužitelji</vt:lpstr>
      </vt:variant>
      <vt:variant>
        <vt:i4>1</vt:i4>
      </vt:variant>
      <vt:variant>
        <vt:lpstr>Naslovi slajdova</vt:lpstr>
      </vt:variant>
      <vt:variant>
        <vt:i4>26</vt:i4>
      </vt:variant>
    </vt:vector>
  </HeadingPairs>
  <TitlesOfParts>
    <vt:vector size="32" baseType="lpstr">
      <vt:lpstr>Arial</vt:lpstr>
      <vt:lpstr>Calibri</vt:lpstr>
      <vt:lpstr>Calibri Light</vt:lpstr>
      <vt:lpstr>Times New Roman</vt:lpstr>
      <vt:lpstr>Tema sustava Office</vt:lpstr>
      <vt:lpstr>Dokument programa Microsoft Word</vt:lpstr>
      <vt:lpstr>SVEUČILIŠTE JOSIPA JURJA STROSSMAYERA U OSIJEKU PREHRAMBENO-TEHNOLOŠKI FAKULTET OSIJEK</vt:lpstr>
      <vt:lpstr>Uvod</vt:lpstr>
      <vt:lpstr>Teorijski dio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EKSPERIMENTALNI DIO</vt:lpstr>
      <vt:lpstr>REZULTATI I RASPRAVA</vt:lpstr>
      <vt:lpstr>PowerPoint prezentacija</vt:lpstr>
      <vt:lpstr>PowerPoint prezentacija</vt:lpstr>
      <vt:lpstr>PowerPoint prezentacija</vt:lpstr>
      <vt:lpstr>PowerPoint prezentacija</vt:lpstr>
      <vt:lpstr>* = preporučene dnevne doze nisu zadovoljene *= značajna razlika u unosu između skupina Veganke su unosile više karotena, vitamine B1, B6, B9, C, E i K Omnivorke su unosile više vitamina A, B2, B3, B12 i D </vt:lpstr>
      <vt:lpstr>PowerPoint prezentacija</vt:lpstr>
      <vt:lpstr>omnivorske ispitanice – unos začina od 0 do 14,2 g/dan (1,4 ± 3,7 g/dan) </vt:lpstr>
      <vt:lpstr>PowerPoint prezentacija</vt:lpstr>
      <vt:lpstr>PowerPoint prezentacija</vt:lpstr>
      <vt:lpstr>PowerPoint prezentacija</vt:lpstr>
      <vt:lpstr>PowerPoint prezentacija</vt:lpstr>
      <vt:lpstr>ZAKLJUČCI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SVEUČILIŠTE JOSIPA JURJA STROSSMAYERA U OSIJEKU PREHRAMBENO-TEHNOLOŠKI FAKULTET OSIJEK</dc:title>
  <dc:creator>Nikolina Budimir</dc:creator>
  <cp:lastModifiedBy>Nikolina Budimir</cp:lastModifiedBy>
  <cp:revision>45</cp:revision>
  <dcterms:created xsi:type="dcterms:W3CDTF">2022-09-05T17:44:49Z</dcterms:created>
  <dcterms:modified xsi:type="dcterms:W3CDTF">2022-09-13T16:32:27Z</dcterms:modified>
</cp:coreProperties>
</file>