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256" r:id="rId2"/>
    <p:sldId id="257" r:id="rId3"/>
    <p:sldId id="258" r:id="rId4"/>
    <p:sldId id="266" r:id="rId5"/>
    <p:sldId id="260" r:id="rId6"/>
    <p:sldId id="278" r:id="rId7"/>
    <p:sldId id="261" r:id="rId8"/>
    <p:sldId id="263" r:id="rId9"/>
    <p:sldId id="279" r:id="rId10"/>
    <p:sldId id="280" r:id="rId11"/>
    <p:sldId id="268" r:id="rId12"/>
    <p:sldId id="269" r:id="rId13"/>
    <p:sldId id="281" r:id="rId14"/>
    <p:sldId id="271" r:id="rId15"/>
    <p:sldId id="272" r:id="rId16"/>
    <p:sldId id="273" r:id="rId17"/>
    <p:sldId id="274" r:id="rId18"/>
    <p:sldId id="275" r:id="rId19"/>
    <p:sldId id="276" r:id="rId20"/>
    <p:sldId id="282" r:id="rId21"/>
    <p:sldId id="277" r:id="rId2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E39"/>
    <a:srgbClr val="009242"/>
    <a:srgbClr val="00602B"/>
    <a:srgbClr val="00FF00"/>
    <a:srgbClr val="69B3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723" autoAdjust="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8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00976-B131-440A-BAD9-50A53448D5BD}" type="datetimeFigureOut">
              <a:rPr lang="hr-HR" smtClean="0"/>
              <a:pPr/>
              <a:t>4.10.2022.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5DAA5-210C-4BEC-B278-06585C27FFAA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5DAA5-210C-4BEC-B278-06585C27FFAA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5DAA5-210C-4BEC-B278-06585C27FFAA}" type="slidenum">
              <a:rPr lang="hr-HR" smtClean="0"/>
              <a:pPr/>
              <a:t>12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5DAA5-210C-4BEC-B278-06585C27FFAA}" type="slidenum">
              <a:rPr lang="hr-HR" smtClean="0"/>
              <a:pPr/>
              <a:t>19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D0BE-E8B5-4333-8EC2-C83EA646BF68}" type="datetimeFigureOut">
              <a:rPr lang="hr-HR" smtClean="0"/>
              <a:pPr/>
              <a:t>4.10.2022.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7B98-7856-4602-BB89-B555F88B4A8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D0BE-E8B5-4333-8EC2-C83EA646BF68}" type="datetimeFigureOut">
              <a:rPr lang="hr-HR" smtClean="0"/>
              <a:pPr/>
              <a:t>4.10.2022.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7B98-7856-4602-BB89-B555F88B4A8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D0BE-E8B5-4333-8EC2-C83EA646BF68}" type="datetimeFigureOut">
              <a:rPr lang="hr-HR" smtClean="0"/>
              <a:pPr/>
              <a:t>4.10.2022.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7B98-7856-4602-BB89-B555F88B4A8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D0BE-E8B5-4333-8EC2-C83EA646BF68}" type="datetimeFigureOut">
              <a:rPr lang="hr-HR" smtClean="0"/>
              <a:pPr/>
              <a:t>4.10.2022.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7B98-7856-4602-BB89-B555F88B4A8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D0BE-E8B5-4333-8EC2-C83EA646BF68}" type="datetimeFigureOut">
              <a:rPr lang="hr-HR" smtClean="0"/>
              <a:pPr/>
              <a:t>4.10.2022.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7B98-7856-4602-BB89-B555F88B4A8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D0BE-E8B5-4333-8EC2-C83EA646BF68}" type="datetimeFigureOut">
              <a:rPr lang="hr-HR" smtClean="0"/>
              <a:pPr/>
              <a:t>4.10.2022.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7B98-7856-4602-BB89-B555F88B4A8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D0BE-E8B5-4333-8EC2-C83EA646BF68}" type="datetimeFigureOut">
              <a:rPr lang="hr-HR" smtClean="0"/>
              <a:pPr/>
              <a:t>4.10.2022.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7B98-7856-4602-BB89-B555F88B4A8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D0BE-E8B5-4333-8EC2-C83EA646BF68}" type="datetimeFigureOut">
              <a:rPr lang="hr-HR" smtClean="0"/>
              <a:pPr/>
              <a:t>4.10.2022.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7B98-7856-4602-BB89-B555F88B4A8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D0BE-E8B5-4333-8EC2-C83EA646BF68}" type="datetimeFigureOut">
              <a:rPr lang="hr-HR" smtClean="0"/>
              <a:pPr/>
              <a:t>4.10.2022.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7B98-7856-4602-BB89-B555F88B4A8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D0BE-E8B5-4333-8EC2-C83EA646BF68}" type="datetimeFigureOut">
              <a:rPr lang="hr-HR" smtClean="0"/>
              <a:pPr/>
              <a:t>4.10.2022.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7B98-7856-4602-BB89-B555F88B4A8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D0BE-E8B5-4333-8EC2-C83EA646BF68}" type="datetimeFigureOut">
              <a:rPr lang="hr-HR" smtClean="0"/>
              <a:pPr/>
              <a:t>4.10.2022.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17B98-7856-4602-BB89-B555F88B4A8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4D0BE-E8B5-4333-8EC2-C83EA646BF68}" type="datetimeFigureOut">
              <a:rPr lang="hr-HR" smtClean="0"/>
              <a:pPr/>
              <a:t>4.10.2022.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17B98-7856-4602-BB89-B555F88B4A8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23528" y="2492896"/>
            <a:ext cx="8496944" cy="1512168"/>
          </a:xfr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hr-HR" sz="28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UTJECAJ KLASIČNE I ULTRAZVUKOM POTPOMOGNUTE MACERACIJE NA UDIO KANABIDIOLA I KANABIDIOLNE KISELINE IZ CVATOVA INDUSTRIJSKE KONOPLJE</a:t>
            </a:r>
            <a:endParaRPr lang="hr-HR" sz="28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483768" y="4221088"/>
            <a:ext cx="3672408" cy="360040"/>
          </a:xfrm>
        </p:spPr>
        <p:txBody>
          <a:bodyPr>
            <a:noAutofit/>
          </a:bodyPr>
          <a:lstStyle/>
          <a:p>
            <a:r>
              <a:rPr lang="hr-HR" sz="1800" dirty="0" smtClean="0">
                <a:solidFill>
                  <a:schemeClr val="tx1"/>
                </a:solidFill>
              </a:rPr>
              <a:t>DIPLOMSKI RAD</a:t>
            </a:r>
          </a:p>
        </p:txBody>
      </p:sp>
      <p:pic>
        <p:nvPicPr>
          <p:cNvPr id="4" name="Slika 13">
            <a:extLst>
              <a:ext uri="{FF2B5EF4-FFF2-40B4-BE49-F238E27FC236}">
                <a16:creationId xmlns:a16="http://schemas.microsoft.com/office/drawing/2014/main" id="{ED225358-D807-431E-BB8A-82E0AFF54CB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4860032" cy="1199611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5148064" y="5085184"/>
            <a:ext cx="396044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/>
            </a:solidFill>
          </a:ln>
        </p:spPr>
        <p:txBody>
          <a:bodyPr wrap="square" rtlCol="0" anchor="b">
            <a:spAutoFit/>
          </a:bodyPr>
          <a:lstStyle/>
          <a:p>
            <a:r>
              <a:rPr lang="hr-HR" sz="1600" dirty="0" smtClean="0"/>
              <a:t>MENTOR: </a:t>
            </a:r>
            <a:r>
              <a:rPr lang="hr-HR" sz="1600" dirty="0" err="1" smtClean="0"/>
              <a:t>prof</a:t>
            </a:r>
            <a:r>
              <a:rPr lang="hr-HR" sz="1600" dirty="0" smtClean="0"/>
              <a:t>. </a:t>
            </a:r>
            <a:r>
              <a:rPr lang="hr-HR" sz="1600" dirty="0" err="1" smtClean="0"/>
              <a:t>dr</a:t>
            </a:r>
            <a:r>
              <a:rPr lang="hr-HR" sz="1600" dirty="0" smtClean="0"/>
              <a:t>. </a:t>
            </a:r>
            <a:r>
              <a:rPr lang="hr-HR" sz="1600" dirty="0" err="1" smtClean="0"/>
              <a:t>sc</a:t>
            </a:r>
            <a:r>
              <a:rPr lang="hr-HR" sz="1600" dirty="0" smtClean="0"/>
              <a:t>. Stela Jokić</a:t>
            </a:r>
          </a:p>
          <a:p>
            <a:r>
              <a:rPr lang="hr-HR" sz="1600" dirty="0" smtClean="0"/>
              <a:t>KOMENTOR: </a:t>
            </a:r>
            <a:r>
              <a:rPr lang="hr-HR" sz="1600" dirty="0" err="1" smtClean="0"/>
              <a:t>doc</a:t>
            </a:r>
            <a:r>
              <a:rPr lang="hr-HR" sz="1600" dirty="0" smtClean="0"/>
              <a:t>. </a:t>
            </a:r>
            <a:r>
              <a:rPr lang="hr-HR" sz="1600" dirty="0" err="1" smtClean="0"/>
              <a:t>dr</a:t>
            </a:r>
            <a:r>
              <a:rPr lang="hr-HR" sz="1600" dirty="0" smtClean="0"/>
              <a:t>. </a:t>
            </a:r>
            <a:r>
              <a:rPr lang="hr-HR" sz="1600" dirty="0" err="1" smtClean="0"/>
              <a:t>sc</a:t>
            </a:r>
            <a:r>
              <a:rPr lang="hr-HR" sz="1600" dirty="0" smtClean="0"/>
              <a:t>. Krunoslav </a:t>
            </a:r>
            <a:r>
              <a:rPr lang="hr-HR" sz="1600" dirty="0" err="1" smtClean="0"/>
              <a:t>Aladić</a:t>
            </a:r>
            <a:endParaRPr lang="hr-HR" sz="1600" dirty="0"/>
          </a:p>
        </p:txBody>
      </p:sp>
      <p:sp>
        <p:nvSpPr>
          <p:cNvPr id="6" name="TekstniOkvir 5"/>
          <p:cNvSpPr txBox="1"/>
          <p:nvPr/>
        </p:nvSpPr>
        <p:spPr>
          <a:xfrm>
            <a:off x="3059832" y="6165304"/>
            <a:ext cx="252028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r-HR" sz="1600" dirty="0" smtClean="0"/>
              <a:t>29. </a:t>
            </a:r>
            <a:r>
              <a:rPr lang="hr-HR" sz="1600" dirty="0"/>
              <a:t>r</a:t>
            </a:r>
            <a:r>
              <a:rPr lang="hr-HR" sz="1600" dirty="0" smtClean="0"/>
              <a:t>ujna 2022</a:t>
            </a:r>
            <a:r>
              <a:rPr lang="hr-HR" dirty="0" smtClean="0"/>
              <a:t>.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3275856" y="1684706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/>
              <a:t>Anita </a:t>
            </a:r>
            <a:r>
              <a:rPr lang="hr-HR" sz="2400" b="1" dirty="0" err="1" smtClean="0"/>
              <a:t>Čogelja</a:t>
            </a:r>
            <a:endParaRPr lang="hr-H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1619672" cy="62068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hr-HR" sz="28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METODE</a:t>
            </a:r>
            <a:endParaRPr lang="hr-HR" sz="28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988841"/>
            <a:ext cx="8229600" cy="410445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Clr>
                <a:schemeClr val="tx2"/>
              </a:buClr>
              <a:buFont typeface="Wingdings" pitchFamily="2" charset="2"/>
              <a:buChar char="v"/>
            </a:pPr>
            <a:r>
              <a:rPr lang="hr-HR" sz="2000" dirty="0" smtClean="0">
                <a:latin typeface="Calibri" pitchFamily="34" charset="0"/>
                <a:cs typeface="Calibri" pitchFamily="34" charset="0"/>
              </a:rPr>
              <a:t> usitnjavanje:</a:t>
            </a:r>
          </a:p>
          <a:p>
            <a:pPr>
              <a:buClr>
                <a:schemeClr val="tx2"/>
              </a:buClr>
              <a:buFont typeface="Wingdings" pitchFamily="2" charset="2"/>
              <a:buChar char="v"/>
            </a:pPr>
            <a:endParaRPr lang="hr-HR" sz="2000" dirty="0" smtClean="0"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tx2"/>
              </a:buClr>
              <a:buFont typeface="Wingdings" pitchFamily="2" charset="2"/>
              <a:buChar char="v"/>
            </a:pPr>
            <a:endParaRPr lang="hr-HR" sz="2000" dirty="0" smtClean="0"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tx2"/>
              </a:buClr>
              <a:buFont typeface="Wingdings" pitchFamily="2" charset="2"/>
              <a:buChar char="v"/>
            </a:pPr>
            <a:endParaRPr lang="hr-HR" sz="2000" dirty="0" smtClean="0"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tx2"/>
              </a:buClr>
              <a:buFont typeface="Wingdings" pitchFamily="2" charset="2"/>
              <a:buChar char="v"/>
            </a:pPr>
            <a:r>
              <a:rPr lang="hr-HR" sz="2000" dirty="0" smtClean="0">
                <a:latin typeface="Calibri" pitchFamily="34" charset="0"/>
                <a:cs typeface="Calibri" pitchFamily="34" charset="0"/>
              </a:rPr>
              <a:t> 5 g uzorka + 25 ml otapala</a:t>
            </a:r>
          </a:p>
          <a:p>
            <a:pPr>
              <a:buClr>
                <a:schemeClr val="tx2"/>
              </a:buClr>
              <a:buNone/>
            </a:pPr>
            <a:r>
              <a:rPr lang="hr-HR" sz="2000" dirty="0" smtClean="0">
                <a:latin typeface="Calibri" pitchFamily="34" charset="0"/>
                <a:cs typeface="Calibri" pitchFamily="34" charset="0"/>
              </a:rPr>
              <a:t>       (omjer 1:5 </a:t>
            </a:r>
            <a:r>
              <a:rPr lang="hr-HR" sz="2000" dirty="0" smtClean="0"/>
              <a:t>prema </a:t>
            </a:r>
            <a:r>
              <a:rPr lang="hr-HR" sz="2000" dirty="0" err="1" smtClean="0"/>
              <a:t>Ph.Eur</a:t>
            </a:r>
            <a:r>
              <a:rPr lang="hr-HR" sz="2000" dirty="0" smtClean="0"/>
              <a:t>.)</a:t>
            </a:r>
            <a:endParaRPr lang="hr-HR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1907704" y="1916832"/>
            <a:ext cx="2664296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hr-HR" sz="2000" dirty="0" smtClean="0">
                <a:latin typeface="Calibri" pitchFamily="34" charset="0"/>
                <a:cs typeface="Calibri" pitchFamily="34" charset="0"/>
              </a:rPr>
              <a:t> 5000 </a:t>
            </a:r>
            <a:r>
              <a:rPr lang="hr-HR" sz="2000" dirty="0" err="1" smtClean="0">
                <a:latin typeface="Calibri" pitchFamily="34" charset="0"/>
                <a:cs typeface="Calibri" pitchFamily="34" charset="0"/>
              </a:rPr>
              <a:t>okr</a:t>
            </a:r>
            <a:r>
              <a:rPr lang="hr-HR" sz="2000" dirty="0" smtClean="0">
                <a:latin typeface="Calibri" pitchFamily="34" charset="0"/>
                <a:cs typeface="Calibri" pitchFamily="34" charset="0"/>
              </a:rPr>
              <a:t>/min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hr-HR" sz="2000" dirty="0" smtClean="0">
                <a:latin typeface="Calibri" pitchFamily="34" charset="0"/>
                <a:cs typeface="Calibri" pitchFamily="34" charset="0"/>
              </a:rPr>
              <a:t> 1 min</a:t>
            </a:r>
            <a:endParaRPr lang="hr-HR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Slika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628800"/>
            <a:ext cx="3384376" cy="3312368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4499992" y="508518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Slika 4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 Laboratorijski mlin</a:t>
            </a:r>
            <a:endParaRPr lang="hr-H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251520" y="980728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1. PRIPREMA UZORAKA ZA EKSTRAKCIJU</a:t>
            </a:r>
            <a:endParaRPr lang="hr-HR" sz="28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E50F28-F91D-4AA4-88BA-72C16EA40B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319" y="0"/>
            <a:ext cx="1082681" cy="998290"/>
          </a:xfrm>
          <a:prstGeom prst="rect">
            <a:avLst/>
          </a:prstGeom>
        </p:spPr>
      </p:pic>
      <p:pic>
        <p:nvPicPr>
          <p:cNvPr id="5" name="Slika 4" descr="C:\Users\korisnik\Desktop\406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556792"/>
            <a:ext cx="367240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niOkvir 5"/>
          <p:cNvSpPr txBox="1"/>
          <p:nvPr/>
        </p:nvSpPr>
        <p:spPr>
          <a:xfrm>
            <a:off x="4716016" y="378904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Slika 5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 Ultrazvučna kupelj</a:t>
            </a:r>
            <a:endParaRPr lang="hr-H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1187624" y="1916832"/>
            <a:ext cx="108012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000" dirty="0" smtClean="0">
                <a:latin typeface="Calibri" pitchFamily="34" charset="0"/>
                <a:cs typeface="Calibri" pitchFamily="34" charset="0"/>
              </a:rPr>
              <a:t>UZORCI</a:t>
            </a:r>
            <a:endParaRPr lang="hr-HR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539552" y="3140968"/>
            <a:ext cx="2664296" cy="6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000" dirty="0" smtClean="0">
                <a:latin typeface="Calibri" pitchFamily="34" charset="0"/>
                <a:cs typeface="Calibri" pitchFamily="34" charset="0"/>
              </a:rPr>
              <a:t>ULTRAZVUČNA KUPELJ 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(30 min, 37 </a:t>
            </a:r>
            <a:r>
              <a:rPr lang="hr-HR" dirty="0" err="1" smtClean="0">
                <a:latin typeface="Calibri" pitchFamily="34" charset="0"/>
                <a:cs typeface="Calibri" pitchFamily="34" charset="0"/>
              </a:rPr>
              <a:t>kHz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)</a:t>
            </a:r>
            <a:endParaRPr lang="hr-H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899592" y="4581128"/>
            <a:ext cx="172819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000" dirty="0" smtClean="0">
                <a:latin typeface="Calibri" pitchFamily="34" charset="0"/>
                <a:cs typeface="Calibri" pitchFamily="34" charset="0"/>
              </a:rPr>
              <a:t>FILTRACIJA</a:t>
            </a:r>
            <a:endParaRPr lang="hr-HR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899592" y="5805264"/>
            <a:ext cx="172819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000" dirty="0" smtClean="0">
                <a:latin typeface="Calibri" pitchFamily="34" charset="0"/>
                <a:cs typeface="Calibri" pitchFamily="34" charset="0"/>
              </a:rPr>
              <a:t>HPLC analiza</a:t>
            </a:r>
            <a:endParaRPr lang="hr-HR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Slika 10" descr="C:\Users\korisnik\Desktop\4574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437112"/>
            <a:ext cx="216024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kstniOkvir 11"/>
          <p:cNvSpPr txBox="1"/>
          <p:nvPr/>
        </p:nvSpPr>
        <p:spPr>
          <a:xfrm>
            <a:off x="6732240" y="486916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Slika 6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 Sustav vakuum filtracije</a:t>
            </a:r>
            <a:endParaRPr lang="hr-H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0" y="764704"/>
            <a:ext cx="8604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2. EKSTRAKCIJA POTPOMOGNUTA ULTRAZVUKOM (UAE)</a:t>
            </a:r>
            <a:endParaRPr lang="hr-HR" sz="28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Strelica dolje 13"/>
          <p:cNvSpPr/>
          <p:nvPr/>
        </p:nvSpPr>
        <p:spPr>
          <a:xfrm>
            <a:off x="1619672" y="2492896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Strelica dolje 14"/>
          <p:cNvSpPr/>
          <p:nvPr/>
        </p:nvSpPr>
        <p:spPr>
          <a:xfrm>
            <a:off x="1619672" y="5157192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Strelica dolje 15"/>
          <p:cNvSpPr/>
          <p:nvPr/>
        </p:nvSpPr>
        <p:spPr>
          <a:xfrm>
            <a:off x="1619672" y="3933056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Naslov 1"/>
          <p:cNvSpPr txBox="1">
            <a:spLocks/>
          </p:cNvSpPr>
          <p:nvPr/>
        </p:nvSpPr>
        <p:spPr>
          <a:xfrm>
            <a:off x="0" y="0"/>
            <a:ext cx="1619672" cy="620688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METODE</a:t>
            </a:r>
            <a:endParaRPr kumimoji="0" lang="hr-HR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E50F28-F91D-4AA4-88BA-72C16EA40B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319" y="0"/>
            <a:ext cx="1082681" cy="99829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611560" y="1556792"/>
            <a:ext cx="352839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hr-HR" sz="2000" dirty="0" smtClean="0">
                <a:latin typeface="Calibri" pitchFamily="34" charset="0"/>
                <a:cs typeface="Calibri" pitchFamily="34" charset="0"/>
              </a:rPr>
              <a:t> 6 tjedana </a:t>
            </a:r>
          </a:p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hr-HR" sz="2000" dirty="0" smtClean="0">
                <a:latin typeface="Calibri" pitchFamily="34" charset="0"/>
                <a:cs typeface="Calibri" pitchFamily="34" charset="0"/>
              </a:rPr>
              <a:t> na tamnom i hladnom mjestu</a:t>
            </a:r>
            <a:endParaRPr lang="hr-HR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4499992" y="3645024"/>
            <a:ext cx="2664296" cy="6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000" dirty="0" smtClean="0">
                <a:latin typeface="Calibri" pitchFamily="34" charset="0"/>
                <a:cs typeface="Calibri" pitchFamily="34" charset="0"/>
              </a:rPr>
              <a:t>DEKARBOKSILACIJA </a:t>
            </a:r>
          </a:p>
          <a:p>
            <a:pPr algn="ctr"/>
            <a:r>
              <a:rPr lang="hr-HR" dirty="0" smtClean="0">
                <a:latin typeface="Calibri" pitchFamily="34" charset="0"/>
                <a:cs typeface="Calibri" pitchFamily="34" charset="0"/>
              </a:rPr>
              <a:t>(120°C, 30 min)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5004048" y="5157192"/>
            <a:ext cx="165618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000" dirty="0" smtClean="0">
                <a:latin typeface="Calibri" pitchFamily="34" charset="0"/>
                <a:cs typeface="Calibri" pitchFamily="34" charset="0"/>
              </a:rPr>
              <a:t>FILTRACIJA</a:t>
            </a:r>
            <a:endParaRPr lang="hr-HR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5004048" y="6309320"/>
            <a:ext cx="165618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000" dirty="0" smtClean="0">
                <a:latin typeface="Calibri" pitchFamily="34" charset="0"/>
                <a:cs typeface="Calibri" pitchFamily="34" charset="0"/>
              </a:rPr>
              <a:t>HPLC analiza</a:t>
            </a:r>
            <a:endParaRPr lang="hr-HR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Slika 9" descr="C:\Users\korisnik\Desktop\EKSTRAKTI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980728"/>
            <a:ext cx="468052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kstniOkvir 10"/>
          <p:cNvSpPr txBox="1"/>
          <p:nvPr/>
        </p:nvSpPr>
        <p:spPr>
          <a:xfrm>
            <a:off x="1115616" y="4293096"/>
            <a:ext cx="172819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000" dirty="0" smtClean="0">
                <a:latin typeface="Calibri" pitchFamily="34" charset="0"/>
                <a:cs typeface="Calibri" pitchFamily="34" charset="0"/>
              </a:rPr>
              <a:t>FILTRACIJA</a:t>
            </a:r>
            <a:endParaRPr lang="hr-HR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1115616" y="5661248"/>
            <a:ext cx="172819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000" dirty="0" smtClean="0">
                <a:latin typeface="Calibri" pitchFamily="34" charset="0"/>
                <a:cs typeface="Calibri" pitchFamily="34" charset="0"/>
              </a:rPr>
              <a:t>HPLC analiza</a:t>
            </a:r>
            <a:endParaRPr lang="hr-HR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kstniOkvir 17"/>
          <p:cNvSpPr txBox="1"/>
          <p:nvPr/>
        </p:nvSpPr>
        <p:spPr>
          <a:xfrm>
            <a:off x="1115616" y="3068960"/>
            <a:ext cx="172819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000" dirty="0" smtClean="0">
                <a:latin typeface="Calibri" pitchFamily="34" charset="0"/>
                <a:cs typeface="Calibri" pitchFamily="34" charset="0"/>
              </a:rPr>
              <a:t>MACERATI</a:t>
            </a:r>
            <a:endParaRPr lang="hr-HR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Strelica dolje 18"/>
          <p:cNvSpPr/>
          <p:nvPr/>
        </p:nvSpPr>
        <p:spPr>
          <a:xfrm>
            <a:off x="1763688" y="3717032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Strelica dolje 20"/>
          <p:cNvSpPr/>
          <p:nvPr/>
        </p:nvSpPr>
        <p:spPr>
          <a:xfrm rot="17530461">
            <a:off x="3631521" y="3058717"/>
            <a:ext cx="241415" cy="10859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TekstniOkvir 16"/>
          <p:cNvSpPr txBox="1"/>
          <p:nvPr/>
        </p:nvSpPr>
        <p:spPr>
          <a:xfrm>
            <a:off x="251520" y="836712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3. KLASIČNA MACERACIJA</a:t>
            </a:r>
            <a:endParaRPr lang="hr-HR" sz="28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trelica dolje 21"/>
          <p:cNvSpPr/>
          <p:nvPr/>
        </p:nvSpPr>
        <p:spPr>
          <a:xfrm>
            <a:off x="1763688" y="4941168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Strelica dolje 22"/>
          <p:cNvSpPr/>
          <p:nvPr/>
        </p:nvSpPr>
        <p:spPr>
          <a:xfrm>
            <a:off x="5724128" y="4509120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Strelica dolje 23"/>
          <p:cNvSpPr/>
          <p:nvPr/>
        </p:nvSpPr>
        <p:spPr>
          <a:xfrm>
            <a:off x="5724128" y="5733256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Naslov 1"/>
          <p:cNvSpPr txBox="1">
            <a:spLocks/>
          </p:cNvSpPr>
          <p:nvPr/>
        </p:nvSpPr>
        <p:spPr>
          <a:xfrm>
            <a:off x="0" y="0"/>
            <a:ext cx="1619672" cy="620688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METODE</a:t>
            </a:r>
            <a:endParaRPr kumimoji="0" lang="hr-HR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5259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hr-HR" sz="2000" dirty="0" smtClean="0">
                <a:latin typeface="Calibri" pitchFamily="34" charset="0"/>
                <a:cs typeface="Calibri" pitchFamily="34" charset="0"/>
              </a:rPr>
              <a:t>HPLC-DAD metoda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hr-HR" sz="2000" dirty="0" smtClean="0">
                <a:latin typeface="Calibri" pitchFamily="34" charset="0"/>
                <a:cs typeface="Calibri" pitchFamily="34" charset="0"/>
              </a:rPr>
              <a:t>izravna analiza neutralnih i kiselih </a:t>
            </a:r>
            <a:r>
              <a:rPr lang="hr-HR" sz="2000" dirty="0" err="1" smtClean="0">
                <a:latin typeface="Calibri" pitchFamily="34" charset="0"/>
                <a:cs typeface="Calibri" pitchFamily="34" charset="0"/>
              </a:rPr>
              <a:t>kanabinoida</a:t>
            </a:r>
            <a:endParaRPr lang="hr-HR" sz="20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hr-HR" sz="2000" dirty="0" err="1" smtClean="0">
                <a:latin typeface="Calibri" pitchFamily="34" charset="0"/>
                <a:cs typeface="Calibri" pitchFamily="34" charset="0"/>
              </a:rPr>
              <a:t>dvokomponentni</a:t>
            </a:r>
            <a:r>
              <a:rPr lang="hr-HR" sz="2000" dirty="0" smtClean="0">
                <a:latin typeface="Calibri" pitchFamily="34" charset="0"/>
                <a:cs typeface="Calibri" pitchFamily="34" charset="0"/>
              </a:rPr>
              <a:t> sustav:  </a:t>
            </a:r>
          </a:p>
          <a:p>
            <a:pPr>
              <a:buNone/>
            </a:pPr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3275856" y="2708920"/>
            <a:ext cx="403244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hr-HR" dirty="0" smtClean="0"/>
              <a:t> </a:t>
            </a:r>
            <a:r>
              <a:rPr lang="hr-HR" sz="2000" dirty="0" smtClean="0">
                <a:latin typeface="Calibri" pitchFamily="34" charset="0"/>
                <a:cs typeface="Calibri" pitchFamily="34" charset="0"/>
              </a:rPr>
              <a:t>faza A: 0,1 % HCOOH u </a:t>
            </a:r>
            <a:r>
              <a:rPr lang="hr-HR" sz="2000" dirty="0" err="1" smtClean="0">
                <a:latin typeface="Calibri" pitchFamily="34" charset="0"/>
                <a:cs typeface="Calibri" pitchFamily="34" charset="0"/>
              </a:rPr>
              <a:t>miliQ</a:t>
            </a:r>
            <a:r>
              <a:rPr lang="hr-HR" sz="2000" dirty="0" smtClean="0">
                <a:latin typeface="Calibri" pitchFamily="34" charset="0"/>
                <a:cs typeface="Calibri" pitchFamily="34" charset="0"/>
              </a:rPr>
              <a:t> H₂O </a:t>
            </a:r>
          </a:p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hr-HR" sz="2000" dirty="0" smtClean="0">
                <a:latin typeface="Calibri" pitchFamily="34" charset="0"/>
                <a:cs typeface="Calibri" pitchFamily="34" charset="0"/>
              </a:rPr>
              <a:t> faza B: 0,05 % HCOOH u CH</a:t>
            </a:r>
            <a:r>
              <a:rPr lang="hr-HR" sz="2000" baseline="-250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hr-HR" sz="2000" dirty="0" smtClean="0">
                <a:latin typeface="Calibri" pitchFamily="34" charset="0"/>
                <a:cs typeface="Calibri" pitchFamily="34" charset="0"/>
              </a:rPr>
              <a:t>OH </a:t>
            </a:r>
          </a:p>
          <a:p>
            <a:pPr>
              <a:buClr>
                <a:schemeClr val="tx2"/>
              </a:buClr>
            </a:pPr>
            <a:endParaRPr lang="hr-HR" dirty="0"/>
          </a:p>
        </p:txBody>
      </p:sp>
      <p:pic>
        <p:nvPicPr>
          <p:cNvPr id="5" name="Slika 4" descr="C:\Users\korisnik\Desktop\MOJ RAD\HPLC-DA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789040"/>
            <a:ext cx="4464496" cy="285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niOkvir 5"/>
          <p:cNvSpPr txBox="1"/>
          <p:nvPr/>
        </p:nvSpPr>
        <p:spPr>
          <a:xfrm>
            <a:off x="4932040" y="5013176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Slika 7 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Prikaz uređaja za HPLC analizu</a:t>
            </a:r>
            <a:endParaRPr lang="hr-H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0" y="0"/>
            <a:ext cx="1619672" cy="620688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METODE</a:t>
            </a:r>
            <a:endParaRPr kumimoji="0" lang="hr-HR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323528" y="764704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4. IDENTIFIKACIJA I KVANTIFIKACIJA KANABINOIDA</a:t>
            </a:r>
            <a:endParaRPr lang="hr-HR" sz="28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0EE50F28-F91D-4AA4-88BA-72C16EA40B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319" y="0"/>
            <a:ext cx="1082681" cy="998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E50F28-F91D-4AA4-88BA-72C16EA40B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319" y="0"/>
            <a:ext cx="1082681" cy="99829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827584" y="1844824"/>
            <a:ext cx="360040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hr-HR" dirty="0" smtClean="0"/>
              <a:t> </a:t>
            </a:r>
            <a:r>
              <a:rPr lang="hr-HR" sz="2000" dirty="0" smtClean="0">
                <a:latin typeface="Calibri" pitchFamily="34" charset="0"/>
                <a:cs typeface="Calibri" pitchFamily="34" charset="0"/>
              </a:rPr>
              <a:t>DPPH metoda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hr-HR" sz="2000" dirty="0" smtClean="0">
                <a:latin typeface="Calibri" pitchFamily="34" charset="0"/>
                <a:cs typeface="Calibri" pitchFamily="34" charset="0"/>
              </a:rPr>
              <a:t> otopina propan-2-</a:t>
            </a:r>
            <a:r>
              <a:rPr lang="hr-HR" sz="2000" dirty="0" err="1" smtClean="0">
                <a:latin typeface="Calibri" pitchFamily="34" charset="0"/>
                <a:cs typeface="Calibri" pitchFamily="34" charset="0"/>
              </a:rPr>
              <a:t>ola</a:t>
            </a:r>
            <a:endParaRPr lang="hr-HR" sz="20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hr-HR" sz="2000" dirty="0" smtClean="0">
                <a:latin typeface="Calibri" pitchFamily="34" charset="0"/>
                <a:cs typeface="Calibri" pitchFamily="34" charset="0"/>
              </a:rPr>
              <a:t> valna duljina: 517 nm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hr-HR" sz="2000" dirty="0" smtClean="0">
                <a:latin typeface="Calibri" pitchFamily="34" charset="0"/>
                <a:cs typeface="Calibri" pitchFamily="34" charset="0"/>
              </a:rPr>
              <a:t> % inhibicije DPPH radikala</a:t>
            </a:r>
            <a:endParaRPr lang="hr-HR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Slika 4" descr="C:\Users\korisnik\Desktop\slobodni radika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89040"/>
            <a:ext cx="5184576" cy="2924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5" descr="C:\Users\korisnik\Desktop\Screenshot_20220828-192138_Word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340768"/>
            <a:ext cx="280831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niOkvir 6"/>
          <p:cNvSpPr txBox="1"/>
          <p:nvPr/>
        </p:nvSpPr>
        <p:spPr>
          <a:xfrm>
            <a:off x="5724128" y="357301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Slika 8</a:t>
            </a:r>
            <a:r>
              <a:rPr lang="hr-HR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UV/VIS </a:t>
            </a:r>
            <a:r>
              <a:rPr lang="hr-HR" dirty="0" err="1" smtClean="0">
                <a:latin typeface="Calibri" pitchFamily="34" charset="0"/>
                <a:cs typeface="Calibri" pitchFamily="34" charset="0"/>
              </a:rPr>
              <a:t>spektrofotometar</a:t>
            </a:r>
            <a:endParaRPr lang="hr-H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251520" y="692696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5. SPEKTROFOTOMETRIJSKO ODREĐIVANJE ANTIRADIKALNE AKTIVNOSTI</a:t>
            </a:r>
            <a:endParaRPr lang="hr-HR" sz="28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Naslov 1"/>
          <p:cNvSpPr txBox="1">
            <a:spLocks/>
          </p:cNvSpPr>
          <p:nvPr/>
        </p:nvSpPr>
        <p:spPr>
          <a:xfrm>
            <a:off x="0" y="0"/>
            <a:ext cx="1619672" cy="620688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METODE</a:t>
            </a:r>
            <a:endParaRPr kumimoji="0" lang="hr-HR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5724128" y="5085184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tx2"/>
                </a:solidFill>
              </a:rPr>
              <a:t>Slika 9</a:t>
            </a:r>
            <a:r>
              <a:rPr lang="hr-HR" dirty="0" smtClean="0"/>
              <a:t> Prikaz redukcije i promjene boje DPPH radikala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E50F28-F91D-4AA4-88BA-72C16EA40B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319" y="0"/>
            <a:ext cx="1082681" cy="998290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0" y="0"/>
            <a:ext cx="197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REZULTATI</a:t>
            </a:r>
            <a:endParaRPr lang="hr-HR" sz="24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Tablica 3"/>
          <p:cNvGraphicFramePr>
            <a:graphicFrameLocks noGrp="1"/>
          </p:cNvGraphicFramePr>
          <p:nvPr/>
        </p:nvGraphicFramePr>
        <p:xfrm>
          <a:off x="179512" y="548680"/>
          <a:ext cx="7992888" cy="5229690"/>
        </p:xfrm>
        <a:graphic>
          <a:graphicData uri="http://schemas.openxmlformats.org/drawingml/2006/table">
            <a:tbl>
              <a:tblPr/>
              <a:tblGrid>
                <a:gridCol w="3240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3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9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66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UZORCI</a:t>
                      </a:r>
                      <a:endParaRPr lang="hr-HR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0380" marR="50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CBD (%)</a:t>
                      </a:r>
                      <a:endParaRPr lang="hr-HR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0380" marR="50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CBDA (%)</a:t>
                      </a:r>
                      <a:endParaRPr lang="hr-HR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0380" marR="50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10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Badem hladno prešano ulje</a:t>
                      </a:r>
                      <a:endParaRPr lang="hr-HR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0380" marR="50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0,00</a:t>
                      </a:r>
                      <a:endParaRPr lang="hr-HR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0380" marR="50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1,40±0,01</a:t>
                      </a:r>
                      <a:endParaRPr lang="hr-HR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0380" marR="50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10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Sezam hladno prešano ulje</a:t>
                      </a:r>
                      <a:endParaRPr lang="hr-HR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0380" marR="50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0,00</a:t>
                      </a:r>
                      <a:endParaRPr lang="hr-HR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0380" marR="50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2,04±0,12</a:t>
                      </a:r>
                      <a:endParaRPr lang="hr-HR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0380" marR="50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10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dirty="0" err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Jojoba</a:t>
                      </a:r>
                      <a:r>
                        <a:rPr lang="hr-HR" sz="20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hladno prešano ulje</a:t>
                      </a:r>
                      <a:endParaRPr lang="hr-HR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0380" marR="50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0,00</a:t>
                      </a:r>
                      <a:endParaRPr lang="hr-HR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0380" marR="50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b="1" dirty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2,21±0,02</a:t>
                      </a:r>
                      <a:endParaRPr lang="hr-HR" sz="2000" b="1" dirty="0">
                        <a:solidFill>
                          <a:srgbClr val="FF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0380" marR="50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110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dirty="0" err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Arganovo</a:t>
                      </a:r>
                      <a:r>
                        <a:rPr lang="hr-HR" sz="20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hladno prešano ulje</a:t>
                      </a:r>
                      <a:endParaRPr lang="hr-HR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0380" marR="50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0,00</a:t>
                      </a:r>
                      <a:endParaRPr lang="hr-HR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0380" marR="50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1,23±0,15</a:t>
                      </a:r>
                      <a:endParaRPr lang="hr-HR" sz="200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0380" marR="50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531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Ulje sjemenki grožđa</a:t>
                      </a:r>
                      <a:endParaRPr lang="hr-HR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0380" marR="50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0,00</a:t>
                      </a:r>
                      <a:endParaRPr lang="hr-HR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0380" marR="50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2,13±0,16</a:t>
                      </a:r>
                      <a:endParaRPr lang="hr-HR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0380" marR="50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110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Konoplja hladno prešano ulje</a:t>
                      </a:r>
                      <a:endParaRPr lang="hr-HR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0380" marR="50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0,00</a:t>
                      </a:r>
                      <a:endParaRPr lang="hr-HR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0380" marR="50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1,96±0,13</a:t>
                      </a:r>
                      <a:endParaRPr lang="hr-HR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0380" marR="50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110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Avokado hladno prešano ulje</a:t>
                      </a:r>
                      <a:endParaRPr lang="hr-HR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0380" marR="50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0,00</a:t>
                      </a:r>
                      <a:endParaRPr lang="hr-HR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0380" marR="50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1,96±0,03</a:t>
                      </a:r>
                      <a:endParaRPr lang="hr-HR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0380" marR="50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110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Marelica hladno prešano ulje</a:t>
                      </a:r>
                      <a:endParaRPr lang="hr-HR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0380" marR="50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0,00</a:t>
                      </a:r>
                      <a:endParaRPr lang="hr-HR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0380" marR="50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1,91±0,02</a:t>
                      </a:r>
                      <a:endParaRPr lang="hr-HR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0380" marR="50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ekstniOkvir 4"/>
          <p:cNvSpPr txBox="1"/>
          <p:nvPr/>
        </p:nvSpPr>
        <p:spPr>
          <a:xfrm>
            <a:off x="179512" y="5934670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Tablica 2 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Udjeli </a:t>
            </a:r>
            <a:r>
              <a:rPr lang="hr-HR" dirty="0" err="1" smtClean="0">
                <a:latin typeface="Calibri" pitchFamily="34" charset="0"/>
                <a:cs typeface="Calibri" pitchFamily="34" charset="0"/>
              </a:rPr>
              <a:t>kanabidiola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 (CBD) i </a:t>
            </a:r>
            <a:r>
              <a:rPr lang="hr-HR" dirty="0" err="1" smtClean="0">
                <a:latin typeface="Calibri" pitchFamily="34" charset="0"/>
                <a:cs typeface="Calibri" pitchFamily="34" charset="0"/>
              </a:rPr>
              <a:t>kanabidiolne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 kiseline (CBDA) u ekstraktima industrijske konoplje dobivenih primjenom ekstrakcije potpomognute ultrazvukom (UAE)</a:t>
            </a:r>
            <a:endParaRPr lang="hr-HR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E50F28-F91D-4AA4-88BA-72C16EA40B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319" y="0"/>
            <a:ext cx="1082681" cy="998290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0" y="0"/>
            <a:ext cx="1486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REZULTATI</a:t>
            </a:r>
            <a:endParaRPr lang="hr-HR" sz="24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Tablica 3"/>
          <p:cNvGraphicFramePr>
            <a:graphicFrameLocks noGrp="1"/>
          </p:cNvGraphicFramePr>
          <p:nvPr/>
        </p:nvGraphicFramePr>
        <p:xfrm>
          <a:off x="179512" y="764704"/>
          <a:ext cx="7920880" cy="5112568"/>
        </p:xfrm>
        <a:graphic>
          <a:graphicData uri="http://schemas.openxmlformats.org/drawingml/2006/table">
            <a:tbl>
              <a:tblPr/>
              <a:tblGrid>
                <a:gridCol w="3456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b="1" dirty="0">
                          <a:latin typeface="Calibri"/>
                          <a:ea typeface="Calibri"/>
                          <a:cs typeface="Times New Roman"/>
                        </a:rPr>
                        <a:t>UZORCI</a:t>
                      </a:r>
                      <a:endParaRPr lang="hr-H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b="1" dirty="0">
                          <a:latin typeface="Calibri"/>
                          <a:ea typeface="Calibri"/>
                          <a:cs typeface="Times New Roman"/>
                        </a:rPr>
                        <a:t>CBD (%)</a:t>
                      </a:r>
                      <a:endParaRPr lang="hr-H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b="1" dirty="0">
                          <a:latin typeface="Calibri"/>
                          <a:ea typeface="Calibri"/>
                          <a:cs typeface="Times New Roman"/>
                        </a:rPr>
                        <a:t>CBDA (%)</a:t>
                      </a:r>
                      <a:endParaRPr lang="hr-H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48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dirty="0">
                          <a:latin typeface="Calibri"/>
                          <a:ea typeface="Calibri"/>
                          <a:cs typeface="Times New Roman"/>
                        </a:rPr>
                        <a:t>Badem hladno prešano ulje</a:t>
                      </a:r>
                      <a:endParaRPr lang="hr-H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dirty="0">
                          <a:latin typeface="Calibri"/>
                          <a:ea typeface="Calibri"/>
                          <a:cs typeface="Times New Roman"/>
                        </a:rPr>
                        <a:t>0,07</a:t>
                      </a:r>
                      <a:endParaRPr lang="hr-H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dirty="0">
                          <a:latin typeface="Calibri"/>
                          <a:ea typeface="Calibri"/>
                          <a:cs typeface="Times New Roman"/>
                        </a:rPr>
                        <a:t>0,74</a:t>
                      </a:r>
                      <a:endParaRPr lang="hr-H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48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dirty="0">
                          <a:latin typeface="Calibri"/>
                          <a:ea typeface="Calibri"/>
                          <a:cs typeface="Times New Roman"/>
                        </a:rPr>
                        <a:t>Sezam hladno prešano ulje</a:t>
                      </a:r>
                      <a:endParaRPr lang="hr-H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dirty="0">
                          <a:latin typeface="Calibri"/>
                          <a:ea typeface="Calibri"/>
                          <a:cs typeface="Times New Roman"/>
                        </a:rPr>
                        <a:t>0,11</a:t>
                      </a:r>
                      <a:endParaRPr lang="hr-H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dirty="0">
                          <a:latin typeface="Calibri"/>
                          <a:ea typeface="Calibri"/>
                          <a:cs typeface="Times New Roman"/>
                        </a:rPr>
                        <a:t>1,03</a:t>
                      </a:r>
                      <a:endParaRPr lang="hr-H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48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dirty="0" err="1">
                          <a:latin typeface="Calibri"/>
                          <a:ea typeface="Calibri"/>
                          <a:cs typeface="Times New Roman"/>
                        </a:rPr>
                        <a:t>Jojoba</a:t>
                      </a:r>
                      <a:r>
                        <a:rPr lang="hr-HR" sz="2000" dirty="0">
                          <a:latin typeface="Calibri"/>
                          <a:ea typeface="Calibri"/>
                          <a:cs typeface="Times New Roman"/>
                        </a:rPr>
                        <a:t> hladno prešano ulje</a:t>
                      </a:r>
                      <a:endParaRPr lang="hr-H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b="1" dirty="0">
                          <a:latin typeface="Calibri"/>
                          <a:ea typeface="Calibri"/>
                          <a:cs typeface="Times New Roman"/>
                        </a:rPr>
                        <a:t>0,04</a:t>
                      </a:r>
                      <a:endParaRPr lang="hr-HR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dirty="0">
                          <a:latin typeface="Calibri"/>
                          <a:ea typeface="Calibri"/>
                          <a:cs typeface="Times New Roman"/>
                        </a:rPr>
                        <a:t>0,67</a:t>
                      </a:r>
                      <a:endParaRPr lang="hr-H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03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dirty="0" err="1">
                          <a:latin typeface="Calibri"/>
                          <a:ea typeface="Calibri"/>
                          <a:cs typeface="Times New Roman"/>
                        </a:rPr>
                        <a:t>Arganovo</a:t>
                      </a:r>
                      <a:r>
                        <a:rPr lang="hr-HR" sz="2000" dirty="0">
                          <a:latin typeface="Calibri"/>
                          <a:ea typeface="Calibri"/>
                          <a:cs typeface="Times New Roman"/>
                        </a:rPr>
                        <a:t> hladno prešano ulje</a:t>
                      </a:r>
                      <a:endParaRPr lang="hr-H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b="1" dirty="0">
                          <a:latin typeface="Calibri"/>
                          <a:ea typeface="Calibri"/>
                          <a:cs typeface="Times New Roman"/>
                        </a:rPr>
                        <a:t>0,04</a:t>
                      </a:r>
                      <a:endParaRPr lang="hr-HR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b="1" dirty="0">
                          <a:latin typeface="Calibri"/>
                          <a:ea typeface="Calibri"/>
                          <a:cs typeface="Times New Roman"/>
                        </a:rPr>
                        <a:t>0,50</a:t>
                      </a:r>
                      <a:endParaRPr lang="hr-HR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283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dirty="0">
                          <a:latin typeface="Calibri"/>
                          <a:ea typeface="Calibri"/>
                          <a:cs typeface="Times New Roman"/>
                        </a:rPr>
                        <a:t>Ulje sjemenki grožđa</a:t>
                      </a:r>
                      <a:endParaRPr lang="hr-H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dirty="0">
                          <a:latin typeface="Calibri"/>
                          <a:ea typeface="Calibri"/>
                          <a:cs typeface="Times New Roman"/>
                        </a:rPr>
                        <a:t>0,08</a:t>
                      </a:r>
                      <a:endParaRPr lang="hr-H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dirty="0">
                          <a:latin typeface="Calibri"/>
                          <a:ea typeface="Calibri"/>
                          <a:cs typeface="Times New Roman"/>
                        </a:rPr>
                        <a:t>0,82</a:t>
                      </a:r>
                      <a:endParaRPr lang="hr-H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dirty="0">
                          <a:latin typeface="Calibri"/>
                          <a:ea typeface="Calibri"/>
                          <a:cs typeface="Times New Roman"/>
                        </a:rPr>
                        <a:t>Konoplja hladno prešano ulje</a:t>
                      </a:r>
                      <a:endParaRPr lang="hr-H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dirty="0">
                          <a:latin typeface="Calibri"/>
                          <a:ea typeface="Calibri"/>
                          <a:cs typeface="Times New Roman"/>
                        </a:rPr>
                        <a:t>0,08</a:t>
                      </a:r>
                      <a:endParaRPr lang="hr-H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dirty="0">
                          <a:latin typeface="Calibri"/>
                          <a:ea typeface="Calibri"/>
                          <a:cs typeface="Times New Roman"/>
                        </a:rPr>
                        <a:t>0,93</a:t>
                      </a:r>
                      <a:endParaRPr lang="hr-H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dirty="0">
                          <a:latin typeface="Calibri"/>
                          <a:ea typeface="Calibri"/>
                          <a:cs typeface="Times New Roman"/>
                        </a:rPr>
                        <a:t>Avokado hladno prešano ulje</a:t>
                      </a:r>
                      <a:endParaRPr lang="hr-H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dirty="0">
                          <a:latin typeface="Calibri"/>
                          <a:ea typeface="Calibri"/>
                          <a:cs typeface="Times New Roman"/>
                        </a:rPr>
                        <a:t>0,09</a:t>
                      </a:r>
                      <a:endParaRPr lang="hr-H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dirty="0">
                          <a:latin typeface="Calibri"/>
                          <a:ea typeface="Calibri"/>
                          <a:cs typeface="Times New Roman"/>
                        </a:rPr>
                        <a:t>1,14</a:t>
                      </a:r>
                      <a:endParaRPr lang="hr-H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dirty="0">
                          <a:latin typeface="Calibri"/>
                          <a:ea typeface="Calibri"/>
                          <a:cs typeface="Times New Roman"/>
                        </a:rPr>
                        <a:t>Marelica hladno prešano ulje</a:t>
                      </a:r>
                      <a:endParaRPr lang="hr-H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0,12</a:t>
                      </a:r>
                      <a:endParaRPr lang="hr-HR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1,55</a:t>
                      </a:r>
                      <a:endParaRPr lang="hr-HR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ekstniOkvir 4"/>
          <p:cNvSpPr txBox="1"/>
          <p:nvPr/>
        </p:nvSpPr>
        <p:spPr>
          <a:xfrm>
            <a:off x="179512" y="6021288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Tablica 3 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Udjeli </a:t>
            </a:r>
            <a:r>
              <a:rPr lang="hr-HR" dirty="0" err="1" smtClean="0">
                <a:latin typeface="Calibri" pitchFamily="34" charset="0"/>
                <a:cs typeface="Calibri" pitchFamily="34" charset="0"/>
              </a:rPr>
              <a:t>kanabidiola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 (CBD) i </a:t>
            </a:r>
            <a:r>
              <a:rPr lang="hr-HR" dirty="0" err="1" smtClean="0">
                <a:latin typeface="Calibri" pitchFamily="34" charset="0"/>
                <a:cs typeface="Calibri" pitchFamily="34" charset="0"/>
              </a:rPr>
              <a:t>kanabidiolne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 kiseline (CBDA) u ekstraktima industrijske konoplje dobivenih primjenom klasične </a:t>
            </a:r>
            <a:r>
              <a:rPr lang="hr-HR" dirty="0" err="1" smtClean="0">
                <a:latin typeface="Calibri" pitchFamily="34" charset="0"/>
                <a:cs typeface="Calibri" pitchFamily="34" charset="0"/>
              </a:rPr>
              <a:t>maceracije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 bez </a:t>
            </a:r>
            <a:r>
              <a:rPr lang="hr-HR" dirty="0" err="1" smtClean="0">
                <a:latin typeface="Calibri" pitchFamily="34" charset="0"/>
                <a:cs typeface="Calibri" pitchFamily="34" charset="0"/>
              </a:rPr>
              <a:t>dekarboksilacije</a:t>
            </a:r>
            <a:endParaRPr lang="hr-HR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E50F28-F91D-4AA4-88BA-72C16EA40B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319" y="0"/>
            <a:ext cx="1082681" cy="998290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0" y="0"/>
            <a:ext cx="1486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REZULTATI</a:t>
            </a:r>
            <a:endParaRPr lang="hr-HR" sz="24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Tablica 3"/>
          <p:cNvGraphicFramePr>
            <a:graphicFrameLocks noGrp="1"/>
          </p:cNvGraphicFramePr>
          <p:nvPr/>
        </p:nvGraphicFramePr>
        <p:xfrm>
          <a:off x="107504" y="548680"/>
          <a:ext cx="7848872" cy="5040560"/>
        </p:xfrm>
        <a:graphic>
          <a:graphicData uri="http://schemas.openxmlformats.org/drawingml/2006/table">
            <a:tbl>
              <a:tblPr/>
              <a:tblGrid>
                <a:gridCol w="3240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88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b="1" dirty="0">
                          <a:latin typeface="Calibri"/>
                          <a:ea typeface="Calibri"/>
                          <a:cs typeface="Times New Roman"/>
                        </a:rPr>
                        <a:t>UZORCI</a:t>
                      </a:r>
                      <a:endParaRPr lang="hr-H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28" marR="44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b="1" dirty="0">
                          <a:latin typeface="Calibri"/>
                          <a:ea typeface="Calibri"/>
                          <a:cs typeface="Times New Roman"/>
                        </a:rPr>
                        <a:t>CBD (%)</a:t>
                      </a:r>
                      <a:endParaRPr lang="hr-H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28" marR="44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b="1" dirty="0">
                          <a:latin typeface="Calibri"/>
                          <a:ea typeface="Calibri"/>
                          <a:cs typeface="Times New Roman"/>
                        </a:rPr>
                        <a:t>CBDA (%)</a:t>
                      </a:r>
                      <a:endParaRPr lang="hr-H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28" marR="44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1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dirty="0">
                          <a:latin typeface="Calibri"/>
                          <a:ea typeface="Calibri"/>
                          <a:cs typeface="Times New Roman"/>
                        </a:rPr>
                        <a:t>Badem hladno prešano ulje</a:t>
                      </a:r>
                      <a:endParaRPr lang="hr-H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28" marR="44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dirty="0">
                          <a:latin typeface="Calibri"/>
                          <a:ea typeface="Calibri"/>
                          <a:cs typeface="Times New Roman"/>
                        </a:rPr>
                        <a:t>0,53</a:t>
                      </a:r>
                      <a:endParaRPr lang="hr-H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28" marR="44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0,45</a:t>
                      </a:r>
                      <a:endParaRPr lang="hr-HR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28" marR="44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21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dirty="0">
                          <a:latin typeface="Calibri"/>
                          <a:ea typeface="Calibri"/>
                          <a:cs typeface="Times New Roman"/>
                        </a:rPr>
                        <a:t>Sezam hladno prešano ulje</a:t>
                      </a:r>
                      <a:endParaRPr lang="hr-H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28" marR="44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b="1" dirty="0">
                          <a:latin typeface="Calibri"/>
                          <a:ea typeface="Calibri"/>
                          <a:cs typeface="Times New Roman"/>
                        </a:rPr>
                        <a:t>0,33</a:t>
                      </a:r>
                      <a:endParaRPr lang="hr-HR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28" marR="44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dirty="0">
                          <a:latin typeface="Calibri"/>
                          <a:ea typeface="Calibri"/>
                          <a:cs typeface="Times New Roman"/>
                        </a:rPr>
                        <a:t>0,24</a:t>
                      </a:r>
                      <a:endParaRPr lang="hr-H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28" marR="44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21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dirty="0" err="1">
                          <a:latin typeface="Calibri"/>
                          <a:ea typeface="Calibri"/>
                          <a:cs typeface="Times New Roman"/>
                        </a:rPr>
                        <a:t>Jojoba</a:t>
                      </a:r>
                      <a:r>
                        <a:rPr lang="hr-HR" sz="2000" dirty="0">
                          <a:latin typeface="Calibri"/>
                          <a:ea typeface="Calibri"/>
                          <a:cs typeface="Times New Roman"/>
                        </a:rPr>
                        <a:t> hladno prešano ulje</a:t>
                      </a:r>
                      <a:endParaRPr lang="hr-H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28" marR="44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0,66</a:t>
                      </a:r>
                      <a:endParaRPr lang="hr-HR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28" marR="44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dirty="0">
                          <a:latin typeface="Calibri"/>
                          <a:ea typeface="Calibri"/>
                          <a:cs typeface="Times New Roman"/>
                        </a:rPr>
                        <a:t>0,35</a:t>
                      </a:r>
                      <a:endParaRPr lang="hr-H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28" marR="44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268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dirty="0" err="1">
                          <a:latin typeface="Calibri"/>
                          <a:ea typeface="Calibri"/>
                          <a:cs typeface="Times New Roman"/>
                        </a:rPr>
                        <a:t>Arganovo</a:t>
                      </a:r>
                      <a:r>
                        <a:rPr lang="hr-HR" sz="2000" dirty="0">
                          <a:latin typeface="Calibri"/>
                          <a:ea typeface="Calibri"/>
                          <a:cs typeface="Times New Roman"/>
                        </a:rPr>
                        <a:t> hladno prešano ulje</a:t>
                      </a:r>
                      <a:endParaRPr lang="hr-H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28" marR="44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dirty="0">
                          <a:latin typeface="Calibri"/>
                          <a:ea typeface="Calibri"/>
                          <a:cs typeface="Times New Roman"/>
                        </a:rPr>
                        <a:t>0,41</a:t>
                      </a:r>
                      <a:endParaRPr lang="hr-H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28" marR="44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dirty="0">
                          <a:latin typeface="Calibri"/>
                          <a:ea typeface="Calibri"/>
                          <a:cs typeface="Times New Roman"/>
                        </a:rPr>
                        <a:t>0,33</a:t>
                      </a:r>
                      <a:endParaRPr lang="hr-H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28" marR="44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21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dirty="0">
                          <a:latin typeface="Calibri"/>
                          <a:ea typeface="Calibri"/>
                          <a:cs typeface="Times New Roman"/>
                        </a:rPr>
                        <a:t>Ulje sjemenki grožđa</a:t>
                      </a:r>
                      <a:endParaRPr lang="hr-H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28" marR="44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dirty="0">
                          <a:latin typeface="Calibri"/>
                          <a:ea typeface="Calibri"/>
                          <a:cs typeface="Times New Roman"/>
                        </a:rPr>
                        <a:t>0,61</a:t>
                      </a:r>
                      <a:endParaRPr lang="hr-H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28" marR="44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dirty="0">
                          <a:latin typeface="Calibri"/>
                          <a:ea typeface="Calibri"/>
                          <a:cs typeface="Times New Roman"/>
                        </a:rPr>
                        <a:t>0,38</a:t>
                      </a:r>
                      <a:endParaRPr lang="hr-H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28" marR="44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98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dirty="0">
                          <a:latin typeface="Calibri"/>
                          <a:ea typeface="Calibri"/>
                          <a:cs typeface="Times New Roman"/>
                        </a:rPr>
                        <a:t>Konoplja hladno prešano ulje</a:t>
                      </a:r>
                      <a:endParaRPr lang="hr-H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28" marR="44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dirty="0">
                          <a:latin typeface="Calibri"/>
                          <a:ea typeface="Calibri"/>
                          <a:cs typeface="Times New Roman"/>
                        </a:rPr>
                        <a:t>0,56</a:t>
                      </a:r>
                      <a:endParaRPr lang="hr-H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28" marR="44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dirty="0">
                          <a:latin typeface="Calibri"/>
                          <a:ea typeface="Calibri"/>
                          <a:cs typeface="Times New Roman"/>
                        </a:rPr>
                        <a:t>0,40</a:t>
                      </a:r>
                      <a:endParaRPr lang="hr-H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28" marR="44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dirty="0">
                          <a:latin typeface="Calibri"/>
                          <a:ea typeface="Calibri"/>
                          <a:cs typeface="Times New Roman"/>
                        </a:rPr>
                        <a:t>Avokado hladno prešano ulje</a:t>
                      </a:r>
                      <a:endParaRPr lang="hr-H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28" marR="44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dirty="0">
                          <a:latin typeface="Calibri"/>
                          <a:ea typeface="Calibri"/>
                          <a:cs typeface="Times New Roman"/>
                        </a:rPr>
                        <a:t>0,63</a:t>
                      </a:r>
                      <a:endParaRPr lang="hr-H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28" marR="44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b="1" dirty="0">
                          <a:latin typeface="Calibri"/>
                          <a:ea typeface="Calibri"/>
                          <a:cs typeface="Times New Roman"/>
                        </a:rPr>
                        <a:t>0,21</a:t>
                      </a:r>
                      <a:endParaRPr lang="hr-HR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28" marR="44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dirty="0">
                          <a:latin typeface="Calibri"/>
                          <a:ea typeface="Calibri"/>
                          <a:cs typeface="Times New Roman"/>
                        </a:rPr>
                        <a:t>Marelica hladno prešano ulje</a:t>
                      </a:r>
                      <a:endParaRPr lang="hr-H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28" marR="44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dirty="0">
                          <a:latin typeface="Calibri"/>
                          <a:ea typeface="Calibri"/>
                          <a:cs typeface="Times New Roman"/>
                        </a:rPr>
                        <a:t>0,53</a:t>
                      </a:r>
                      <a:endParaRPr lang="hr-H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28" marR="44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b="1" dirty="0">
                          <a:latin typeface="Calibri"/>
                          <a:ea typeface="Calibri"/>
                          <a:cs typeface="Times New Roman"/>
                        </a:rPr>
                        <a:t>0,21</a:t>
                      </a:r>
                      <a:endParaRPr lang="hr-HR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28" marR="44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ekstniOkvir 4"/>
          <p:cNvSpPr txBox="1"/>
          <p:nvPr/>
        </p:nvSpPr>
        <p:spPr>
          <a:xfrm>
            <a:off x="107504" y="5805264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Tablica 4</a:t>
            </a:r>
            <a:r>
              <a:rPr lang="hr-HR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Udjeli </a:t>
            </a:r>
            <a:r>
              <a:rPr lang="hr-HR" dirty="0" err="1" smtClean="0">
                <a:latin typeface="Calibri" pitchFamily="34" charset="0"/>
                <a:cs typeface="Calibri" pitchFamily="34" charset="0"/>
              </a:rPr>
              <a:t>kanabidiola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 (CBD) i </a:t>
            </a:r>
            <a:r>
              <a:rPr lang="hr-HR" dirty="0" err="1" smtClean="0">
                <a:latin typeface="Calibri" pitchFamily="34" charset="0"/>
                <a:cs typeface="Calibri" pitchFamily="34" charset="0"/>
              </a:rPr>
              <a:t>kanabidiolne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 kiseline (CBDA) u ekstraktima industrijske konoplje dobivenih primjenom klasične </a:t>
            </a:r>
            <a:r>
              <a:rPr lang="hr-HR" dirty="0" err="1" smtClean="0">
                <a:latin typeface="Calibri" pitchFamily="34" charset="0"/>
                <a:cs typeface="Calibri" pitchFamily="34" charset="0"/>
              </a:rPr>
              <a:t>maceracije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 nakon </a:t>
            </a:r>
            <a:r>
              <a:rPr lang="hr-HR" dirty="0" err="1" smtClean="0">
                <a:latin typeface="Calibri" pitchFamily="34" charset="0"/>
                <a:cs typeface="Calibri" pitchFamily="34" charset="0"/>
              </a:rPr>
              <a:t>dekarboksilacije</a:t>
            </a:r>
            <a:endParaRPr lang="hr-HR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E50F28-F91D-4AA4-88BA-72C16EA40B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319" y="0"/>
            <a:ext cx="1082681" cy="998290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0" y="0"/>
            <a:ext cx="1486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REZULTATI</a:t>
            </a:r>
            <a:endParaRPr lang="hr-HR" sz="24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Tablica 3"/>
          <p:cNvGraphicFramePr>
            <a:graphicFrameLocks noGrp="1"/>
          </p:cNvGraphicFramePr>
          <p:nvPr/>
        </p:nvGraphicFramePr>
        <p:xfrm>
          <a:off x="179512" y="692696"/>
          <a:ext cx="7992888" cy="5112570"/>
        </p:xfrm>
        <a:graphic>
          <a:graphicData uri="http://schemas.openxmlformats.org/drawingml/2006/table">
            <a:tbl>
              <a:tblPr/>
              <a:tblGrid>
                <a:gridCol w="3393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45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5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548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b="1" dirty="0">
                          <a:latin typeface="Calibri"/>
                          <a:ea typeface="Times New Roman"/>
                          <a:cs typeface="Times New Roman"/>
                        </a:rPr>
                        <a:t>Uzorci</a:t>
                      </a:r>
                      <a:endParaRPr lang="hr-H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b="1" dirty="0">
                          <a:latin typeface="Calibri"/>
                          <a:ea typeface="Times New Roman"/>
                          <a:cs typeface="Times New Roman"/>
                        </a:rPr>
                        <a:t>% inhibicije DPPH radikala prije </a:t>
                      </a:r>
                      <a:r>
                        <a:rPr lang="hr-HR" sz="2000" b="1" dirty="0" err="1">
                          <a:latin typeface="Calibri"/>
                          <a:ea typeface="Times New Roman"/>
                          <a:cs typeface="Times New Roman"/>
                        </a:rPr>
                        <a:t>dekarboksilacije</a:t>
                      </a:r>
                      <a:endParaRPr lang="hr-H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b="1" dirty="0">
                          <a:latin typeface="Calibri"/>
                          <a:ea typeface="Times New Roman"/>
                          <a:cs typeface="Times New Roman"/>
                        </a:rPr>
                        <a:t>% inhibicije DPPH radikala nakon </a:t>
                      </a:r>
                      <a:r>
                        <a:rPr lang="hr-HR" sz="2000" b="1" dirty="0" err="1">
                          <a:latin typeface="Calibri"/>
                          <a:ea typeface="Times New Roman"/>
                          <a:cs typeface="Times New Roman"/>
                        </a:rPr>
                        <a:t>dekarboksilacije</a:t>
                      </a:r>
                      <a:endParaRPr lang="hr-H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14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dirty="0">
                          <a:latin typeface="Calibri"/>
                          <a:ea typeface="Times New Roman"/>
                          <a:cs typeface="Times New Roman"/>
                        </a:rPr>
                        <a:t>Badem hladno prešano ulje</a:t>
                      </a:r>
                      <a:endParaRPr lang="hr-H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dirty="0">
                          <a:latin typeface="Calibri"/>
                          <a:ea typeface="Times New Roman"/>
                          <a:cs typeface="Times New Roman"/>
                        </a:rPr>
                        <a:t>96,663</a:t>
                      </a:r>
                      <a:endParaRPr lang="hr-H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dirty="0">
                          <a:latin typeface="Calibri"/>
                          <a:ea typeface="Times New Roman"/>
                          <a:cs typeface="Times New Roman"/>
                        </a:rPr>
                        <a:t>94,752</a:t>
                      </a:r>
                      <a:endParaRPr lang="hr-H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96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dirty="0">
                          <a:latin typeface="Calibri"/>
                          <a:ea typeface="Times New Roman"/>
                          <a:cs typeface="Times New Roman"/>
                        </a:rPr>
                        <a:t>Sezam hladno prešano ulje</a:t>
                      </a:r>
                      <a:endParaRPr lang="hr-H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dirty="0">
                          <a:latin typeface="Calibri"/>
                          <a:ea typeface="Times New Roman"/>
                          <a:cs typeface="Times New Roman"/>
                        </a:rPr>
                        <a:t>97,201</a:t>
                      </a:r>
                      <a:endParaRPr lang="hr-H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dirty="0">
                          <a:latin typeface="Calibri"/>
                          <a:ea typeface="Times New Roman"/>
                          <a:cs typeface="Times New Roman"/>
                        </a:rPr>
                        <a:t>95,530</a:t>
                      </a:r>
                      <a:endParaRPr lang="hr-H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93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dirty="0" err="1">
                          <a:latin typeface="Calibri"/>
                          <a:ea typeface="Times New Roman"/>
                          <a:cs typeface="Times New Roman"/>
                        </a:rPr>
                        <a:t>Jojoba</a:t>
                      </a:r>
                      <a:r>
                        <a:rPr lang="hr-HR" sz="2000" dirty="0">
                          <a:latin typeface="Calibri"/>
                          <a:ea typeface="Times New Roman"/>
                          <a:cs typeface="Times New Roman"/>
                        </a:rPr>
                        <a:t> hladno prešano ulje</a:t>
                      </a:r>
                      <a:endParaRPr lang="hr-H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b="1" dirty="0">
                          <a:latin typeface="Calibri"/>
                          <a:ea typeface="Times New Roman"/>
                          <a:cs typeface="Times New Roman"/>
                        </a:rPr>
                        <a:t>91,281</a:t>
                      </a:r>
                      <a:endParaRPr lang="hr-HR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dirty="0">
                          <a:latin typeface="Calibri"/>
                          <a:ea typeface="Times New Roman"/>
                          <a:cs typeface="Times New Roman"/>
                        </a:rPr>
                        <a:t>91,399</a:t>
                      </a:r>
                      <a:endParaRPr lang="hr-H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541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dirty="0" err="1">
                          <a:latin typeface="Calibri"/>
                          <a:ea typeface="Times New Roman"/>
                          <a:cs typeface="Times New Roman"/>
                        </a:rPr>
                        <a:t>Arganovo</a:t>
                      </a:r>
                      <a:r>
                        <a:rPr lang="hr-HR" sz="2000" dirty="0">
                          <a:latin typeface="Calibri"/>
                          <a:ea typeface="Times New Roman"/>
                          <a:cs typeface="Times New Roman"/>
                        </a:rPr>
                        <a:t> hladno prešano ulje</a:t>
                      </a:r>
                      <a:endParaRPr lang="hr-H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dirty="0">
                          <a:latin typeface="Calibri"/>
                          <a:ea typeface="Times New Roman"/>
                          <a:cs typeface="Times New Roman"/>
                        </a:rPr>
                        <a:t>94,618</a:t>
                      </a:r>
                      <a:endParaRPr lang="hr-H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dirty="0">
                          <a:latin typeface="Calibri"/>
                          <a:ea typeface="Times New Roman"/>
                          <a:cs typeface="Times New Roman"/>
                        </a:rPr>
                        <a:t>94,558</a:t>
                      </a:r>
                      <a:endParaRPr lang="hr-H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814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dirty="0">
                          <a:latin typeface="Calibri"/>
                          <a:ea typeface="Times New Roman"/>
                          <a:cs typeface="Times New Roman"/>
                        </a:rPr>
                        <a:t>Ulje sjemenki grožđa</a:t>
                      </a:r>
                      <a:endParaRPr lang="hr-H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dirty="0">
                          <a:latin typeface="Calibri"/>
                          <a:ea typeface="Times New Roman"/>
                          <a:cs typeface="Times New Roman"/>
                        </a:rPr>
                        <a:t>99,354</a:t>
                      </a:r>
                      <a:endParaRPr lang="hr-H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dirty="0">
                          <a:latin typeface="Calibri"/>
                          <a:ea typeface="Times New Roman"/>
                          <a:cs typeface="Times New Roman"/>
                        </a:rPr>
                        <a:t>93,586</a:t>
                      </a:r>
                      <a:endParaRPr lang="hr-H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635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dirty="0">
                          <a:latin typeface="Calibri"/>
                          <a:ea typeface="Times New Roman"/>
                          <a:cs typeface="Times New Roman"/>
                        </a:rPr>
                        <a:t>Konoplja hladno prešano ulje</a:t>
                      </a:r>
                      <a:endParaRPr lang="hr-H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dirty="0">
                          <a:latin typeface="Calibri"/>
                          <a:ea typeface="Times New Roman"/>
                          <a:cs typeface="Times New Roman"/>
                        </a:rPr>
                        <a:t>93,864</a:t>
                      </a:r>
                      <a:endParaRPr lang="hr-H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99,903</a:t>
                      </a:r>
                      <a:endParaRPr lang="hr-HR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635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dirty="0">
                          <a:latin typeface="Calibri"/>
                          <a:ea typeface="Times New Roman"/>
                          <a:cs typeface="Times New Roman"/>
                        </a:rPr>
                        <a:t>Avokado hladno prešano ulje</a:t>
                      </a:r>
                      <a:endParaRPr lang="hr-H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dirty="0">
                          <a:latin typeface="Calibri"/>
                          <a:ea typeface="Times New Roman"/>
                          <a:cs typeface="Times New Roman"/>
                        </a:rPr>
                        <a:t>91,927</a:t>
                      </a:r>
                      <a:endParaRPr lang="hr-H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b="1" dirty="0">
                          <a:latin typeface="Calibri"/>
                          <a:ea typeface="Times New Roman"/>
                          <a:cs typeface="Times New Roman"/>
                        </a:rPr>
                        <a:t>91,281</a:t>
                      </a:r>
                      <a:endParaRPr lang="hr-HR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176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dirty="0">
                          <a:latin typeface="Calibri"/>
                          <a:ea typeface="Times New Roman"/>
                          <a:cs typeface="Times New Roman"/>
                        </a:rPr>
                        <a:t>Marelica hladno prešano ulje</a:t>
                      </a:r>
                      <a:endParaRPr lang="hr-H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99,677</a:t>
                      </a:r>
                      <a:endParaRPr lang="hr-HR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dirty="0">
                          <a:latin typeface="Calibri"/>
                          <a:ea typeface="Times New Roman"/>
                          <a:cs typeface="Times New Roman"/>
                        </a:rPr>
                        <a:t>93,489</a:t>
                      </a:r>
                      <a:endParaRPr lang="hr-H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TekstniOkvir 5"/>
          <p:cNvSpPr txBox="1"/>
          <p:nvPr/>
        </p:nvSpPr>
        <p:spPr>
          <a:xfrm>
            <a:off x="0" y="5949280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Tablica 5 </a:t>
            </a:r>
            <a:r>
              <a:rPr lang="hr-HR" dirty="0" err="1" smtClean="0">
                <a:latin typeface="Calibri" pitchFamily="34" charset="0"/>
                <a:cs typeface="Calibri" pitchFamily="34" charset="0"/>
              </a:rPr>
              <a:t>Antiradikalna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 aktivnost uljnih ekstrakata industrijske konoplje dobivenih klasičnom </a:t>
            </a:r>
            <a:r>
              <a:rPr lang="hr-HR" dirty="0" err="1" smtClean="0">
                <a:latin typeface="Calibri" pitchFamily="34" charset="0"/>
                <a:cs typeface="Calibri" pitchFamily="34" charset="0"/>
              </a:rPr>
              <a:t>maceracijom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 prije i nakon </a:t>
            </a:r>
            <a:r>
              <a:rPr lang="hr-HR" dirty="0" err="1" smtClean="0">
                <a:latin typeface="Calibri" pitchFamily="34" charset="0"/>
                <a:cs typeface="Calibri" pitchFamily="34" charset="0"/>
              </a:rPr>
              <a:t>dekarboksilacije</a:t>
            </a:r>
            <a:endParaRPr lang="hr-H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Strelica udesno 6"/>
          <p:cNvSpPr/>
          <p:nvPr/>
        </p:nvSpPr>
        <p:spPr>
          <a:xfrm>
            <a:off x="5580112" y="2852936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Strelica udesno 7"/>
          <p:cNvSpPr/>
          <p:nvPr/>
        </p:nvSpPr>
        <p:spPr>
          <a:xfrm>
            <a:off x="5580112" y="4437112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E50F28-F91D-4AA4-88BA-72C16EA40B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319" y="0"/>
            <a:ext cx="1082681" cy="998290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179512" y="33265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ZAKLJUČAK</a:t>
            </a:r>
            <a:endParaRPr lang="hr-HR" sz="28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611560" y="4221088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13" name="TekstniOkvir 12"/>
          <p:cNvSpPr txBox="1"/>
          <p:nvPr/>
        </p:nvSpPr>
        <p:spPr>
          <a:xfrm>
            <a:off x="179512" y="1700808"/>
            <a:ext cx="5688632" cy="8925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  <a:buFont typeface="Wingdings" pitchFamily="2" charset="2"/>
              <a:buChar char="v"/>
            </a:pPr>
            <a:r>
              <a:rPr lang="hr-HR" sz="2000" dirty="0" smtClean="0">
                <a:latin typeface="Calibri" pitchFamily="34" charset="0"/>
                <a:cs typeface="Calibri" pitchFamily="34" charset="0"/>
              </a:rPr>
              <a:t> HPLC-DAD detekcija:</a:t>
            </a:r>
          </a:p>
          <a:p>
            <a:pPr>
              <a:buClr>
                <a:schemeClr val="tx2"/>
              </a:buClr>
            </a:pPr>
            <a:endParaRPr lang="hr-HR" sz="32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kstniOkvir 14"/>
          <p:cNvSpPr txBox="1"/>
          <p:nvPr/>
        </p:nvSpPr>
        <p:spPr>
          <a:xfrm>
            <a:off x="2699792" y="1700808"/>
            <a:ext cx="273630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hr-HR" dirty="0" smtClean="0"/>
              <a:t> </a:t>
            </a:r>
            <a:r>
              <a:rPr lang="hr-HR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CBD</a:t>
            </a:r>
            <a:r>
              <a:rPr lang="hr-HR" sz="2000" dirty="0" smtClean="0">
                <a:latin typeface="Calibri" pitchFamily="34" charset="0"/>
                <a:cs typeface="Calibri" pitchFamily="34" charset="0"/>
              </a:rPr>
              <a:t>: 0,04 % - 0,66 %</a:t>
            </a:r>
          </a:p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hr-HR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hr-HR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CBDA</a:t>
            </a:r>
            <a:r>
              <a:rPr lang="hr-HR" sz="2000" dirty="0" smtClean="0">
                <a:latin typeface="Calibri" pitchFamily="34" charset="0"/>
                <a:cs typeface="Calibri" pitchFamily="34" charset="0"/>
              </a:rPr>
              <a:t>: 0,21 % - 2,21 %</a:t>
            </a:r>
            <a:endParaRPr lang="hr-HR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kstniOkvir 15"/>
          <p:cNvSpPr txBox="1"/>
          <p:nvPr/>
        </p:nvSpPr>
        <p:spPr>
          <a:xfrm>
            <a:off x="179512" y="3212976"/>
            <a:ext cx="7632848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hr-HR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hr-HR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CBD</a:t>
            </a:r>
            <a:r>
              <a:rPr lang="hr-HR" sz="2000" dirty="0" smtClean="0">
                <a:latin typeface="Calibri" pitchFamily="34" charset="0"/>
                <a:cs typeface="Calibri" pitchFamily="34" charset="0"/>
              </a:rPr>
              <a:t>: KLASIČNA MACERACIJA +</a:t>
            </a:r>
            <a:r>
              <a:rPr lang="hr-HR" sz="2000" dirty="0" smtClean="0">
                <a:latin typeface="Calibri" pitchFamily="34" charset="0"/>
                <a:cs typeface="Calibri" pitchFamily="34" charset="0"/>
                <a:sym typeface="Wingdings 2"/>
              </a:rPr>
              <a:t> DEKARBOKSILACIJA (0,66 %)</a:t>
            </a:r>
          </a:p>
          <a:p>
            <a:pPr>
              <a:lnSpc>
                <a:spcPct val="20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hr-HR" sz="2000" dirty="0" smtClean="0">
                <a:latin typeface="Calibri" pitchFamily="34" charset="0"/>
                <a:cs typeface="Calibri" pitchFamily="34" charset="0"/>
                <a:sym typeface="Wingdings 2"/>
              </a:rPr>
              <a:t> </a:t>
            </a:r>
            <a:r>
              <a:rPr lang="hr-HR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  <a:sym typeface="Wingdings 2"/>
              </a:rPr>
              <a:t>CBDA</a:t>
            </a:r>
            <a:r>
              <a:rPr lang="hr-HR" sz="2000" dirty="0" smtClean="0">
                <a:latin typeface="Calibri" pitchFamily="34" charset="0"/>
                <a:cs typeface="Calibri" pitchFamily="34" charset="0"/>
                <a:sym typeface="Wingdings 2"/>
              </a:rPr>
              <a:t>: EKSTRAKCIJA POTPOMOGNUTA ULTRAZVUKOM (</a:t>
            </a:r>
            <a:r>
              <a:rPr lang="hr-HR" sz="2000" dirty="0" smtClean="0">
                <a:latin typeface="Calibri" pitchFamily="34" charset="0"/>
                <a:ea typeface="Calibri"/>
                <a:cs typeface="Calibri" pitchFamily="34" charset="0"/>
              </a:rPr>
              <a:t>2,21±0,02 %)</a:t>
            </a:r>
            <a:endParaRPr lang="hr-HR" sz="2000" dirty="0" smtClean="0">
              <a:latin typeface="Calibri" pitchFamily="34" charset="0"/>
              <a:ea typeface="Times New Roman"/>
              <a:cs typeface="Calibri" pitchFamily="34" charset="0"/>
            </a:endParaRPr>
          </a:p>
          <a:p>
            <a:pPr>
              <a:lnSpc>
                <a:spcPct val="20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hr-HR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hr-HR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OTAPALO</a:t>
            </a:r>
            <a:r>
              <a:rPr lang="hr-HR" sz="2000" dirty="0" smtClean="0">
                <a:latin typeface="Calibri" pitchFamily="34" charset="0"/>
                <a:cs typeface="Calibri" pitchFamily="34" charset="0"/>
              </a:rPr>
              <a:t>: HLADNO PREŠANO ULJE JOJOBE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468560" y="548680"/>
            <a:ext cx="5760640" cy="936104"/>
          </a:xfrm>
        </p:spPr>
        <p:txBody>
          <a:bodyPr>
            <a:noAutofit/>
          </a:bodyPr>
          <a:lstStyle/>
          <a:p>
            <a:r>
              <a:rPr lang="hr-HR" sz="32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INDUSTRIJSKA KONOPLJA (</a:t>
            </a:r>
            <a:r>
              <a:rPr lang="hr-HR" sz="3200" b="1" i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Cannabis</a:t>
            </a:r>
            <a:r>
              <a:rPr lang="hr-HR" sz="3200" b="1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r-HR" sz="3200" b="1" i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sativa</a:t>
            </a:r>
            <a:r>
              <a:rPr lang="hr-HR" sz="3200" b="1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r-HR" sz="32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L.)</a:t>
            </a:r>
            <a:endParaRPr lang="hr-HR" sz="32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7504" y="1628800"/>
            <a:ext cx="7344816" cy="460851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hr-HR" sz="6000" dirty="0" smtClean="0">
              <a:latin typeface="Calibri" pitchFamily="34" charset="0"/>
              <a:cs typeface="Calibri" pitchFamily="34" charset="0"/>
            </a:endParaRPr>
          </a:p>
          <a:p>
            <a:endParaRPr lang="hr-HR" sz="60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70000"/>
              </a:lnSpc>
              <a:buClr>
                <a:schemeClr val="tx2"/>
              </a:buClr>
            </a:pPr>
            <a:r>
              <a:rPr lang="hr-HR" sz="7400" dirty="0" smtClean="0">
                <a:latin typeface="Calibri" pitchFamily="34" charset="0"/>
                <a:cs typeface="Calibri" pitchFamily="34" charset="0"/>
              </a:rPr>
              <a:t>dvodomna jednogodišnja biljka</a:t>
            </a:r>
          </a:p>
          <a:p>
            <a:pPr>
              <a:lnSpc>
                <a:spcPct val="170000"/>
              </a:lnSpc>
              <a:buClr>
                <a:schemeClr val="tx2"/>
              </a:buClr>
            </a:pPr>
            <a:r>
              <a:rPr lang="hr-HR" sz="7400" dirty="0" smtClean="0">
                <a:latin typeface="Calibri" pitchFamily="34" charset="0"/>
                <a:cs typeface="Calibri" pitchFamily="34" charset="0"/>
              </a:rPr>
              <a:t>središnja Azija prije 10 000 godina </a:t>
            </a:r>
          </a:p>
          <a:p>
            <a:pPr>
              <a:buNone/>
            </a:pPr>
            <a:endParaRPr lang="hr-HR" sz="9600" dirty="0" smtClean="0"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tx2"/>
              </a:buClr>
            </a:pPr>
            <a:r>
              <a:rPr lang="hr-HR" sz="7400" dirty="0" smtClean="0">
                <a:latin typeface="Calibri" pitchFamily="34" charset="0"/>
                <a:cs typeface="Calibri" pitchFamily="34" charset="0"/>
              </a:rPr>
              <a:t>upotreba: </a:t>
            </a:r>
            <a:r>
              <a:rPr lang="hr-HR" sz="9600" dirty="0" smtClean="0">
                <a:latin typeface="Calibri" pitchFamily="34" charset="0"/>
                <a:cs typeface="Calibri" pitchFamily="34" charset="0"/>
              </a:rPr>
              <a:t>		</a:t>
            </a:r>
          </a:p>
          <a:p>
            <a:pPr>
              <a:buNone/>
            </a:pPr>
            <a:r>
              <a:rPr lang="hr-HR" sz="9600" dirty="0" smtClean="0">
                <a:latin typeface="Calibri" pitchFamily="34" charset="0"/>
                <a:cs typeface="Calibri" pitchFamily="34" charset="0"/>
              </a:rPr>
              <a:t>                        </a:t>
            </a:r>
          </a:p>
          <a:p>
            <a:pPr>
              <a:buNone/>
            </a:pPr>
            <a:r>
              <a:rPr lang="hr-HR" sz="9600" dirty="0" smtClean="0">
                <a:latin typeface="Calibri" pitchFamily="34" charset="0"/>
                <a:cs typeface="Calibri" pitchFamily="34" charset="0"/>
              </a:rPr>
              <a:t>                         </a:t>
            </a:r>
          </a:p>
          <a:p>
            <a:endParaRPr lang="hr-HR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0EE50F28-F91D-4AA4-88BA-72C16EA40B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319" y="0"/>
            <a:ext cx="1082681" cy="998290"/>
          </a:xfrm>
          <a:prstGeom prst="rect">
            <a:avLst/>
          </a:prstGeom>
        </p:spPr>
      </p:pic>
      <p:pic>
        <p:nvPicPr>
          <p:cNvPr id="22532" name="Picture 4" descr="C:\Users\korisnik\Desktop\industrijska-konopl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268760"/>
            <a:ext cx="3487936" cy="2468342"/>
          </a:xfrm>
          <a:prstGeom prst="rect">
            <a:avLst/>
          </a:prstGeom>
          <a:noFill/>
        </p:spPr>
      </p:pic>
      <p:sp>
        <p:nvSpPr>
          <p:cNvPr id="8" name="TekstniOkvir 7"/>
          <p:cNvSpPr txBox="1"/>
          <p:nvPr/>
        </p:nvSpPr>
        <p:spPr>
          <a:xfrm>
            <a:off x="1691680" y="3933056"/>
            <a:ext cx="4752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hr-HR" sz="2400" dirty="0" smtClean="0">
                <a:latin typeface="Calibri" pitchFamily="34" charset="0"/>
                <a:cs typeface="Calibri" pitchFamily="34" charset="0"/>
              </a:rPr>
              <a:t> građevinske svrhe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hr-HR" sz="2400" dirty="0" smtClean="0">
                <a:latin typeface="Calibri" pitchFamily="34" charset="0"/>
                <a:cs typeface="Calibri" pitchFamily="34" charset="0"/>
              </a:rPr>
              <a:t> tekstilna i prehrambena industrija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hr-HR" sz="2400" dirty="0" smtClean="0">
                <a:latin typeface="Calibri" pitchFamily="34" charset="0"/>
                <a:cs typeface="Calibri" pitchFamily="34" charset="0"/>
              </a:rPr>
              <a:t> terapijske i rekreacijske svrhe</a:t>
            </a:r>
            <a:endParaRPr lang="hr-HR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/>
          <p:cNvGraphicFramePr>
            <a:graphicFrameLocks noGrp="1"/>
          </p:cNvGraphicFramePr>
          <p:nvPr/>
        </p:nvGraphicFramePr>
        <p:xfrm>
          <a:off x="179512" y="1916832"/>
          <a:ext cx="8821488" cy="3553441"/>
        </p:xfrm>
        <a:graphic>
          <a:graphicData uri="http://schemas.openxmlformats.org/drawingml/2006/table">
            <a:tbl>
              <a:tblPr/>
              <a:tblGrid>
                <a:gridCol w="4392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9165"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hr-HR" sz="2000" b="1" dirty="0" smtClean="0">
                          <a:latin typeface="Calibri"/>
                          <a:ea typeface="Calibri"/>
                          <a:cs typeface="Calibri"/>
                        </a:rPr>
                        <a:t>ANTIRADIKALNA </a:t>
                      </a:r>
                      <a:r>
                        <a:rPr lang="hr-HR" sz="2000" b="1" dirty="0">
                          <a:latin typeface="Calibri"/>
                          <a:ea typeface="Calibri"/>
                          <a:cs typeface="Calibri"/>
                        </a:rPr>
                        <a:t>AKTIVNOST</a:t>
                      </a:r>
                      <a:endParaRPr lang="hr-H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812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hr-HR" sz="2000" dirty="0">
                          <a:latin typeface="Calibri"/>
                          <a:ea typeface="Calibri"/>
                          <a:cs typeface="Calibri"/>
                        </a:rPr>
                        <a:t>prije </a:t>
                      </a:r>
                      <a:r>
                        <a:rPr lang="hr-HR" sz="2000" dirty="0" err="1">
                          <a:latin typeface="Calibri"/>
                          <a:ea typeface="Calibri"/>
                          <a:cs typeface="Calibri"/>
                        </a:rPr>
                        <a:t>dekarboksilacije</a:t>
                      </a:r>
                      <a:endParaRPr lang="hr-H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hr-HR" sz="2000" dirty="0">
                          <a:latin typeface="Calibri"/>
                          <a:ea typeface="Calibri"/>
                          <a:cs typeface="Calibri"/>
                        </a:rPr>
                        <a:t>poslije </a:t>
                      </a:r>
                      <a:r>
                        <a:rPr lang="hr-HR" sz="2000" dirty="0" err="1">
                          <a:latin typeface="Calibri"/>
                          <a:ea typeface="Calibri"/>
                          <a:cs typeface="Calibri"/>
                        </a:rPr>
                        <a:t>dekarboksilacije</a:t>
                      </a:r>
                      <a:endParaRPr lang="hr-H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807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hr-HR" sz="2000" dirty="0">
                          <a:latin typeface="Calibri"/>
                          <a:ea typeface="Calibri"/>
                          <a:cs typeface="Calibri"/>
                        </a:rPr>
                        <a:t>uzorak s hladno prešanim uljem marelice</a:t>
                      </a:r>
                      <a:endParaRPr lang="hr-H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hr-HR" sz="2000" dirty="0">
                          <a:latin typeface="Calibri"/>
                          <a:ea typeface="Calibri"/>
                          <a:cs typeface="Calibri"/>
                        </a:rPr>
                        <a:t>uzorak s hladno prešanim uljem konoplje</a:t>
                      </a:r>
                      <a:endParaRPr lang="hr-H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807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hr-HR" sz="2000" b="1" dirty="0">
                          <a:latin typeface="Calibri"/>
                          <a:ea typeface="Calibri"/>
                          <a:cs typeface="Calibri"/>
                        </a:rPr>
                        <a:t>99,677 %</a:t>
                      </a:r>
                      <a:r>
                        <a:rPr lang="hr-HR" sz="2000" dirty="0">
                          <a:latin typeface="Calibri"/>
                          <a:ea typeface="Calibri"/>
                          <a:cs typeface="Calibri"/>
                        </a:rPr>
                        <a:t> inhibicije DPPH radikala</a:t>
                      </a:r>
                      <a:endParaRPr lang="hr-H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hr-HR" sz="2000" b="1" dirty="0">
                          <a:latin typeface="Calibri"/>
                          <a:ea typeface="Calibri"/>
                          <a:cs typeface="Calibri"/>
                        </a:rPr>
                        <a:t>99,903 %</a:t>
                      </a:r>
                      <a:r>
                        <a:rPr lang="hr-HR" sz="2000" dirty="0">
                          <a:latin typeface="Calibri"/>
                          <a:ea typeface="Calibri"/>
                          <a:cs typeface="Calibri"/>
                        </a:rPr>
                        <a:t> inhibicije DPPH radikala</a:t>
                      </a:r>
                      <a:endParaRPr lang="hr-H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kstniOkvir 2"/>
          <p:cNvSpPr txBox="1"/>
          <p:nvPr/>
        </p:nvSpPr>
        <p:spPr>
          <a:xfrm>
            <a:off x="179512" y="33265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ZAKLJUČAK</a:t>
            </a:r>
            <a:endParaRPr lang="hr-HR" sz="28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0EE50F28-F91D-4AA4-88BA-72C16EA40B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319" y="0"/>
            <a:ext cx="1082681" cy="998290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323528" y="1124744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hr-HR" dirty="0" smtClean="0"/>
              <a:t> </a:t>
            </a:r>
            <a:r>
              <a:rPr lang="hr-HR" sz="2000" dirty="0" smtClean="0">
                <a:latin typeface="Calibri" pitchFamily="34" charset="0"/>
                <a:cs typeface="Calibri" pitchFamily="34" charset="0"/>
              </a:rPr>
              <a:t>udio inhibicije DPPH radikala 91,281 % - 99,903 %</a:t>
            </a:r>
            <a:endParaRPr lang="hr-HR" sz="2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E50F28-F91D-4AA4-88BA-72C16EA40B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319" y="0"/>
            <a:ext cx="1082681" cy="998290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2123728" y="1988840"/>
            <a:ext cx="4752528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5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Hvala na pažnji</a:t>
            </a:r>
            <a:r>
              <a:rPr lang="hr-HR" sz="5400" b="1" dirty="0" smtClean="0">
                <a:solidFill>
                  <a:schemeClr val="tx2"/>
                </a:solidFill>
              </a:rPr>
              <a:t>!</a:t>
            </a:r>
            <a:endParaRPr lang="hr-HR" sz="54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707904" y="5517232"/>
            <a:ext cx="4680520" cy="504056"/>
          </a:xfrm>
        </p:spPr>
        <p:txBody>
          <a:bodyPr>
            <a:normAutofit/>
          </a:bodyPr>
          <a:lstStyle/>
          <a:p>
            <a:r>
              <a:rPr lang="hr-H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Tablica 1</a:t>
            </a:r>
            <a:r>
              <a:rPr lang="hr-HR" sz="1600" dirty="0" smtClean="0">
                <a:latin typeface="Calibri" pitchFamily="34" charset="0"/>
                <a:cs typeface="Calibri" pitchFamily="34" charset="0"/>
              </a:rPr>
              <a:t> Taksonomska klasifikacija </a:t>
            </a:r>
            <a:r>
              <a:rPr lang="hr-HR" sz="1600" i="1" dirty="0" err="1" smtClean="0">
                <a:latin typeface="Calibri" pitchFamily="34" charset="0"/>
                <a:cs typeface="Calibri" pitchFamily="34" charset="0"/>
              </a:rPr>
              <a:t>Cannabis</a:t>
            </a:r>
            <a:r>
              <a:rPr lang="hr-HR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hr-HR" sz="1600" i="1" dirty="0" err="1" smtClean="0">
                <a:latin typeface="Calibri" pitchFamily="34" charset="0"/>
                <a:cs typeface="Calibri" pitchFamily="34" charset="0"/>
              </a:rPr>
              <a:t>sativa</a:t>
            </a:r>
            <a:r>
              <a:rPr lang="hr-HR" sz="1600" dirty="0" smtClean="0">
                <a:latin typeface="Calibri" pitchFamily="34" charset="0"/>
                <a:cs typeface="Calibri" pitchFamily="34" charset="0"/>
              </a:rPr>
              <a:t> L.</a:t>
            </a:r>
            <a:endParaRPr lang="hr-HR" sz="1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0EE50F28-F91D-4AA4-88BA-72C16EA40B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319" y="0"/>
            <a:ext cx="1082681" cy="998290"/>
          </a:xfrm>
          <a:prstGeom prst="rect">
            <a:avLst/>
          </a:prstGeom>
        </p:spPr>
      </p:pic>
      <p:graphicFrame>
        <p:nvGraphicFramePr>
          <p:cNvPr id="5" name="Tablica 4"/>
          <p:cNvGraphicFramePr>
            <a:graphicFrameLocks noGrp="1"/>
          </p:cNvGraphicFramePr>
          <p:nvPr/>
        </p:nvGraphicFramePr>
        <p:xfrm>
          <a:off x="3851920" y="1412776"/>
          <a:ext cx="4392488" cy="3960441"/>
        </p:xfrm>
        <a:graphic>
          <a:graphicData uri="http://schemas.openxmlformats.org/drawingml/2006/table">
            <a:tbl>
              <a:tblPr/>
              <a:tblGrid>
                <a:gridCol w="1970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1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38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1800" b="1" dirty="0">
                          <a:latin typeface="Calibri"/>
                          <a:ea typeface="Times New Roman"/>
                          <a:cs typeface="Times New Roman"/>
                        </a:rPr>
                        <a:t>Carstvo</a:t>
                      </a:r>
                      <a:endParaRPr lang="hr-H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1800" dirty="0" err="1">
                          <a:latin typeface="Calibri"/>
                          <a:ea typeface="Times New Roman"/>
                          <a:cs typeface="Times New Roman"/>
                        </a:rPr>
                        <a:t>Plantae</a:t>
                      </a:r>
                      <a:endParaRPr lang="hr-H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9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1800" b="1" dirty="0">
                          <a:latin typeface="Calibri"/>
                          <a:ea typeface="Times New Roman"/>
                          <a:cs typeface="Times New Roman"/>
                        </a:rPr>
                        <a:t>Odjeljak</a:t>
                      </a:r>
                      <a:endParaRPr lang="hr-H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1800" dirty="0" err="1">
                          <a:latin typeface="Calibri"/>
                          <a:ea typeface="Times New Roman"/>
                          <a:cs typeface="Times New Roman"/>
                        </a:rPr>
                        <a:t>Tracheophyta</a:t>
                      </a:r>
                      <a:endParaRPr lang="hr-H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1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1800" b="1" dirty="0">
                          <a:latin typeface="Calibri"/>
                          <a:ea typeface="Times New Roman"/>
                          <a:cs typeface="Times New Roman"/>
                        </a:rPr>
                        <a:t>Razred</a:t>
                      </a:r>
                      <a:endParaRPr lang="hr-H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1800" dirty="0" err="1">
                          <a:latin typeface="Calibri"/>
                          <a:ea typeface="Times New Roman"/>
                          <a:cs typeface="Times New Roman"/>
                        </a:rPr>
                        <a:t>Magnoliopsida</a:t>
                      </a:r>
                      <a:endParaRPr lang="hr-H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76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1800" b="1" dirty="0">
                          <a:latin typeface="Calibri"/>
                          <a:ea typeface="Times New Roman"/>
                          <a:cs typeface="Times New Roman"/>
                        </a:rPr>
                        <a:t>Podrazred</a:t>
                      </a:r>
                      <a:endParaRPr lang="hr-H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1800" dirty="0" err="1">
                          <a:latin typeface="Calibri"/>
                          <a:ea typeface="Times New Roman"/>
                          <a:cs typeface="Times New Roman"/>
                        </a:rPr>
                        <a:t>Rosanae</a:t>
                      </a:r>
                      <a:endParaRPr lang="hr-H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11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1800" b="1" dirty="0">
                          <a:latin typeface="Calibri"/>
                          <a:ea typeface="Times New Roman"/>
                          <a:cs typeface="Times New Roman"/>
                        </a:rPr>
                        <a:t>Red</a:t>
                      </a:r>
                      <a:endParaRPr lang="hr-H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1800" dirty="0" err="1">
                          <a:latin typeface="Calibri"/>
                          <a:ea typeface="Times New Roman"/>
                          <a:cs typeface="Times New Roman"/>
                        </a:rPr>
                        <a:t>Rosales</a:t>
                      </a:r>
                      <a:endParaRPr lang="hr-H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076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1800" b="1" dirty="0">
                          <a:latin typeface="Calibri"/>
                          <a:ea typeface="Times New Roman"/>
                          <a:cs typeface="Times New Roman"/>
                        </a:rPr>
                        <a:t>Porodica</a:t>
                      </a:r>
                      <a:endParaRPr lang="hr-H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1800" dirty="0" err="1">
                          <a:latin typeface="Calibri"/>
                          <a:ea typeface="Times New Roman"/>
                          <a:cs typeface="Times New Roman"/>
                        </a:rPr>
                        <a:t>Cannabaceae</a:t>
                      </a:r>
                      <a:endParaRPr lang="hr-H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2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1800" b="1" dirty="0">
                          <a:latin typeface="Calibri"/>
                          <a:ea typeface="Times New Roman"/>
                          <a:cs typeface="Times New Roman"/>
                        </a:rPr>
                        <a:t>Rod</a:t>
                      </a:r>
                      <a:endParaRPr lang="hr-H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1800" i="1" dirty="0" err="1">
                          <a:latin typeface="Calibri"/>
                          <a:ea typeface="Times New Roman"/>
                          <a:cs typeface="Times New Roman"/>
                        </a:rPr>
                        <a:t>Cannabis</a:t>
                      </a:r>
                      <a:r>
                        <a:rPr lang="hr-HR" sz="1800" i="1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hr-H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05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1800" b="1" dirty="0">
                          <a:latin typeface="Calibri"/>
                          <a:ea typeface="Times New Roman"/>
                          <a:cs typeface="Times New Roman"/>
                        </a:rPr>
                        <a:t>Vrsta</a:t>
                      </a:r>
                      <a:endParaRPr lang="hr-H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1800" i="1" dirty="0" err="1">
                          <a:latin typeface="Calibri"/>
                          <a:ea typeface="Times New Roman"/>
                          <a:cs typeface="Times New Roman"/>
                        </a:rPr>
                        <a:t>Cannabis</a:t>
                      </a:r>
                      <a:r>
                        <a:rPr lang="hr-HR" sz="1800" i="1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hr-HR" sz="1800" i="1" dirty="0" err="1">
                          <a:latin typeface="Calibri"/>
                          <a:ea typeface="Times New Roman"/>
                          <a:cs typeface="Times New Roman"/>
                        </a:rPr>
                        <a:t>sativa</a:t>
                      </a:r>
                      <a:r>
                        <a:rPr lang="hr-HR" sz="1800" i="1" dirty="0">
                          <a:latin typeface="Calibri"/>
                          <a:ea typeface="Times New Roman"/>
                          <a:cs typeface="Times New Roman"/>
                        </a:rPr>
                        <a:t> L.</a:t>
                      </a:r>
                      <a:endParaRPr lang="hr-H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kstniOkvir 6"/>
          <p:cNvSpPr txBox="1"/>
          <p:nvPr/>
        </p:nvSpPr>
        <p:spPr>
          <a:xfrm>
            <a:off x="251520" y="548680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hr-HR" sz="2400" dirty="0" smtClean="0">
                <a:latin typeface="Calibri" pitchFamily="34" charset="0"/>
                <a:cs typeface="Calibri" pitchFamily="34" charset="0"/>
              </a:rPr>
              <a:t> 1753. godine-</a:t>
            </a:r>
            <a:r>
              <a:rPr lang="hr-HR" sz="2400" dirty="0" err="1" smtClean="0">
                <a:latin typeface="Calibri" pitchFamily="34" charset="0"/>
                <a:cs typeface="Calibri" pitchFamily="34" charset="0"/>
              </a:rPr>
              <a:t>Carl</a:t>
            </a:r>
            <a:r>
              <a:rPr lang="hr-H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hr-HR" sz="2400" dirty="0" err="1" smtClean="0">
                <a:latin typeface="Calibri" pitchFamily="34" charset="0"/>
                <a:cs typeface="Calibri" pitchFamily="34" charset="0"/>
              </a:rPr>
              <a:t>Linné</a:t>
            </a:r>
            <a:r>
              <a:rPr lang="hr-HR" sz="2400" b="1" dirty="0" smtClean="0">
                <a:latin typeface="Calibri" pitchFamily="34" charset="0"/>
                <a:cs typeface="Calibri" pitchFamily="34" charset="0"/>
              </a:rPr>
              <a:t> </a:t>
            </a:r>
            <a:r>
              <a:rPr lang="hr-HR" sz="2400" dirty="0" err="1" smtClean="0">
                <a:latin typeface="Calibri" pitchFamily="34" charset="0"/>
                <a:cs typeface="Calibri" pitchFamily="34" charset="0"/>
              </a:rPr>
              <a:t>Species</a:t>
            </a:r>
            <a:r>
              <a:rPr lang="hr-H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hr-HR" sz="2400" dirty="0" err="1" smtClean="0">
                <a:latin typeface="Calibri" pitchFamily="34" charset="0"/>
                <a:cs typeface="Calibri" pitchFamily="34" charset="0"/>
              </a:rPr>
              <a:t>Plantarum</a:t>
            </a:r>
            <a:r>
              <a:rPr lang="hr-HR" sz="2400" dirty="0" smtClean="0">
                <a:latin typeface="Calibri" pitchFamily="34" charset="0"/>
                <a:cs typeface="Calibri" pitchFamily="34" charset="0"/>
              </a:rPr>
              <a:t> </a:t>
            </a:r>
            <a:endParaRPr lang="hr-HR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2" descr="Species plantarum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412776"/>
            <a:ext cx="2232248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Cannabis Types, Sativa, Indica and Ruderalis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63284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avokutnik 10"/>
          <p:cNvSpPr/>
          <p:nvPr/>
        </p:nvSpPr>
        <p:spPr>
          <a:xfrm>
            <a:off x="1619672" y="5949280"/>
            <a:ext cx="5832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Slika 1</a:t>
            </a:r>
            <a:r>
              <a:rPr lang="hr-HR" sz="2000" dirty="0" smtClean="0">
                <a:latin typeface="Calibri" pitchFamily="34" charset="0"/>
                <a:cs typeface="Calibri" pitchFamily="34" charset="0"/>
              </a:rPr>
              <a:t> Morfološke razlike podvrsta </a:t>
            </a:r>
            <a:r>
              <a:rPr lang="hr-HR" sz="2000" i="1" dirty="0" err="1" smtClean="0">
                <a:latin typeface="Calibri" pitchFamily="34" charset="0"/>
                <a:cs typeface="Calibri" pitchFamily="34" charset="0"/>
              </a:rPr>
              <a:t>Cannabis</a:t>
            </a:r>
            <a:r>
              <a:rPr lang="hr-HR" sz="20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hr-HR" sz="2000" i="1" dirty="0" err="1" smtClean="0">
                <a:latin typeface="Calibri" pitchFamily="34" charset="0"/>
                <a:cs typeface="Calibri" pitchFamily="34" charset="0"/>
              </a:rPr>
              <a:t>sativa</a:t>
            </a:r>
            <a:r>
              <a:rPr lang="hr-HR" sz="20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hr-HR" sz="2000" dirty="0" smtClean="0">
                <a:latin typeface="Calibri" pitchFamily="34" charset="0"/>
                <a:cs typeface="Calibri" pitchFamily="34" charset="0"/>
              </a:rPr>
              <a:t>L.</a:t>
            </a:r>
            <a:endParaRPr lang="hr-HR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0EE50F28-F91D-4AA4-88BA-72C16EA40B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319" y="0"/>
            <a:ext cx="1082681" cy="998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74638"/>
            <a:ext cx="7668344" cy="922114"/>
          </a:xfrm>
        </p:spPr>
        <p:txBody>
          <a:bodyPr>
            <a:noAutofit/>
          </a:bodyPr>
          <a:lstStyle/>
          <a:p>
            <a:r>
              <a:rPr lang="hr-HR" sz="28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BIOAKTIVNE KOMPONENTE INDUSTRIJSKE KONOPLJE</a:t>
            </a:r>
            <a:endParaRPr lang="hr-HR" sz="28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0EE50F28-F91D-4AA4-88BA-72C16EA40B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319" y="0"/>
            <a:ext cx="1082681" cy="998290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7504" y="1600200"/>
            <a:ext cx="7848872" cy="485313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hr-HR" sz="7200" b="1" dirty="0" err="1" smtClean="0">
                <a:latin typeface="Calibri" pitchFamily="34" charset="0"/>
                <a:cs typeface="Calibri" pitchFamily="34" charset="0"/>
              </a:rPr>
              <a:t>kanabinoidi</a:t>
            </a:r>
            <a:r>
              <a:rPr lang="hr-HR" sz="72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hr-HR" sz="7200" dirty="0" err="1" smtClean="0">
                <a:latin typeface="Calibri" pitchFamily="34" charset="0"/>
                <a:cs typeface="Calibri" pitchFamily="34" charset="0"/>
              </a:rPr>
              <a:t>terpenoidi</a:t>
            </a:r>
            <a:r>
              <a:rPr lang="hr-HR" sz="72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hr-HR" sz="7200" dirty="0" err="1" smtClean="0">
                <a:latin typeface="Calibri" pitchFamily="34" charset="0"/>
                <a:cs typeface="Calibri" pitchFamily="34" charset="0"/>
              </a:rPr>
              <a:t>flavonoidi</a:t>
            </a:r>
            <a:r>
              <a:rPr lang="hr-HR" sz="7200" dirty="0" smtClean="0">
                <a:latin typeface="Calibri" pitchFamily="34" charset="0"/>
                <a:cs typeface="Calibri" pitchFamily="34" charset="0"/>
              </a:rPr>
              <a:t>, alkaloidi</a:t>
            </a:r>
          </a:p>
          <a:p>
            <a:pPr>
              <a:lnSpc>
                <a:spcPct val="150000"/>
              </a:lnSpc>
              <a:buClr>
                <a:schemeClr val="tx2"/>
              </a:buClr>
              <a:buNone/>
            </a:pPr>
            <a:endParaRPr lang="hr-HR" sz="62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Clr>
                <a:schemeClr val="tx2"/>
              </a:buClr>
              <a:buNone/>
            </a:pPr>
            <a:endParaRPr lang="hr-HR" sz="62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Clr>
                <a:schemeClr val="tx2"/>
              </a:buClr>
              <a:buNone/>
            </a:pPr>
            <a:endParaRPr lang="hr-HR" sz="62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Clr>
                <a:schemeClr val="tx2"/>
              </a:buClr>
              <a:buNone/>
            </a:pPr>
            <a:endParaRPr lang="hr-HR" sz="62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Clr>
                <a:schemeClr val="tx2"/>
              </a:buClr>
            </a:pPr>
            <a:endParaRPr lang="hr-HR" sz="62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Clr>
                <a:schemeClr val="tx2"/>
              </a:buClr>
            </a:pPr>
            <a:endParaRPr lang="hr-HR" sz="24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Clr>
                <a:schemeClr val="tx2"/>
              </a:buClr>
            </a:pPr>
            <a:endParaRPr lang="hr-HR" sz="24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Clr>
                <a:schemeClr val="tx2"/>
              </a:buClr>
            </a:pPr>
            <a:endParaRPr lang="hr-HR" sz="24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Clr>
                <a:schemeClr val="tx2"/>
              </a:buClr>
              <a:buNone/>
            </a:pPr>
            <a:r>
              <a:rPr lang="hr-HR" sz="7200" dirty="0" smtClean="0">
                <a:latin typeface="Calibri" pitchFamily="34" charset="0"/>
                <a:cs typeface="Calibri" pitchFamily="34" charset="0"/>
              </a:rPr>
              <a:t>                                                      </a:t>
            </a:r>
          </a:p>
          <a:p>
            <a:pPr>
              <a:lnSpc>
                <a:spcPct val="150000"/>
              </a:lnSpc>
              <a:buClr>
                <a:schemeClr val="tx2"/>
              </a:buClr>
            </a:pPr>
            <a:endParaRPr lang="hr-HR" sz="24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Clr>
                <a:schemeClr val="tx2"/>
              </a:buClr>
              <a:buNone/>
            </a:pPr>
            <a:endParaRPr lang="hr-HR" sz="24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Clr>
                <a:schemeClr val="tx2"/>
              </a:buClr>
              <a:buNone/>
            </a:pPr>
            <a:r>
              <a:rPr lang="hr-HR" sz="4500" dirty="0" smtClean="0">
                <a:latin typeface="Calibri" pitchFamily="34" charset="0"/>
                <a:cs typeface="Calibri" pitchFamily="34" charset="0"/>
              </a:rPr>
              <a:t>                                               </a:t>
            </a:r>
          </a:p>
          <a:p>
            <a:pPr>
              <a:lnSpc>
                <a:spcPct val="150000"/>
              </a:lnSpc>
              <a:buClr>
                <a:schemeClr val="tx2"/>
              </a:buClr>
              <a:buNone/>
            </a:pPr>
            <a:endParaRPr lang="hr-HR" sz="24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Clr>
                <a:schemeClr val="tx2"/>
              </a:buClr>
              <a:buNone/>
            </a:pPr>
            <a:endParaRPr lang="hr-HR" sz="24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Clr>
                <a:schemeClr val="tx2"/>
              </a:buClr>
              <a:buNone/>
            </a:pPr>
            <a:r>
              <a:rPr lang="hr-HR" sz="2400" dirty="0" smtClean="0">
                <a:latin typeface="Calibri" pitchFamily="34" charset="0"/>
                <a:cs typeface="Calibri" pitchFamily="34" charset="0"/>
              </a:rPr>
              <a:t>                                                                                     </a:t>
            </a:r>
          </a:p>
          <a:p>
            <a:pPr>
              <a:lnSpc>
                <a:spcPct val="150000"/>
              </a:lnSpc>
              <a:buClr>
                <a:schemeClr val="tx2"/>
              </a:buClr>
              <a:buNone/>
            </a:pPr>
            <a:endParaRPr lang="hr-HR" sz="24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hr-HR" sz="2400" dirty="0" smtClean="0">
                <a:latin typeface="Calibri" pitchFamily="34" charset="0"/>
                <a:cs typeface="Calibri" pitchFamily="34" charset="0"/>
              </a:rPr>
              <a:t>                              </a:t>
            </a:r>
            <a:endParaRPr lang="hr-H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Strelica dolje 8"/>
          <p:cNvSpPr/>
          <p:nvPr/>
        </p:nvSpPr>
        <p:spPr>
          <a:xfrm>
            <a:off x="899592" y="2060848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TekstniOkvir 9"/>
          <p:cNvSpPr txBox="1"/>
          <p:nvPr/>
        </p:nvSpPr>
        <p:spPr>
          <a:xfrm>
            <a:off x="539552" y="2492896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hr-HR" dirty="0" smtClean="0">
                <a:latin typeface="Calibri" pitchFamily="34" charset="0"/>
                <a:cs typeface="Calibri" pitchFamily="34" charset="0"/>
              </a:rPr>
              <a:t>ciklički </a:t>
            </a:r>
            <a:r>
              <a:rPr lang="hr-HR" dirty="0" err="1" smtClean="0">
                <a:latin typeface="Calibri" pitchFamily="34" charset="0"/>
                <a:cs typeface="Calibri" pitchFamily="34" charset="0"/>
              </a:rPr>
              <a:t>terpenski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 spojevi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hr-HR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hr-HR" dirty="0" err="1" smtClean="0">
                <a:latin typeface="Calibri" pitchFamily="34" charset="0"/>
                <a:cs typeface="Calibri" pitchFamily="34" charset="0"/>
              </a:rPr>
              <a:t>endokanabinoidi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hr-HR" b="1" dirty="0" err="1" smtClean="0">
                <a:latin typeface="Calibri" pitchFamily="34" charset="0"/>
                <a:cs typeface="Calibri" pitchFamily="34" charset="0"/>
              </a:rPr>
              <a:t>fitokanabinoidi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, sintetski </a:t>
            </a:r>
            <a:r>
              <a:rPr lang="hr-HR" dirty="0" err="1" smtClean="0">
                <a:latin typeface="Calibri" pitchFamily="34" charset="0"/>
                <a:cs typeface="Calibri" pitchFamily="34" charset="0"/>
              </a:rPr>
              <a:t>kanabinoidi</a:t>
            </a:r>
            <a:endParaRPr lang="hr-HR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Strelica dolje 10"/>
          <p:cNvSpPr/>
          <p:nvPr/>
        </p:nvSpPr>
        <p:spPr>
          <a:xfrm>
            <a:off x="3059832" y="3429000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Strelica dolje 11"/>
          <p:cNvSpPr/>
          <p:nvPr/>
        </p:nvSpPr>
        <p:spPr>
          <a:xfrm>
            <a:off x="3059832" y="4365104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Strelica dolje 12"/>
          <p:cNvSpPr/>
          <p:nvPr/>
        </p:nvSpPr>
        <p:spPr>
          <a:xfrm>
            <a:off x="3059832" y="5301208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TekstniOkvir 14"/>
          <p:cNvSpPr txBox="1"/>
          <p:nvPr/>
        </p:nvSpPr>
        <p:spPr>
          <a:xfrm>
            <a:off x="2267744" y="392376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>
                <a:latin typeface="Calibri" pitchFamily="34" charset="0"/>
                <a:cs typeface="Calibri" pitchFamily="34" charset="0"/>
              </a:rPr>
              <a:t>kanabinoidne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 kiseline</a:t>
            </a:r>
            <a:endParaRPr lang="hr-H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kstniOkvir 15"/>
          <p:cNvSpPr txBox="1"/>
          <p:nvPr/>
        </p:nvSpPr>
        <p:spPr>
          <a:xfrm>
            <a:off x="2267744" y="485986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>
                <a:latin typeface="Calibri" pitchFamily="34" charset="0"/>
                <a:cs typeface="Calibri" pitchFamily="34" charset="0"/>
              </a:rPr>
              <a:t>dekarboksilacija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 (toplina, svjetlo, sušenje, lužnati medij)</a:t>
            </a:r>
            <a:endParaRPr lang="hr-H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kstniOkvir 16"/>
          <p:cNvSpPr txBox="1"/>
          <p:nvPr/>
        </p:nvSpPr>
        <p:spPr>
          <a:xfrm>
            <a:off x="2411760" y="580526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neutralni oblici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79512" y="116632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KANABIDIOLNA KISELINA (CBDA)</a:t>
            </a:r>
            <a:endParaRPr lang="hr-HR" sz="28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4211960" y="2780928"/>
            <a:ext cx="4645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Slika 2</a:t>
            </a:r>
            <a:r>
              <a:rPr lang="hr-HR" sz="1600" dirty="0" smtClean="0">
                <a:latin typeface="Calibri" pitchFamily="34" charset="0"/>
                <a:cs typeface="Calibri" pitchFamily="34" charset="0"/>
              </a:rPr>
              <a:t> Kemijska struktura </a:t>
            </a:r>
            <a:r>
              <a:rPr lang="hr-HR" sz="1600" dirty="0" err="1" smtClean="0">
                <a:latin typeface="Calibri" pitchFamily="34" charset="0"/>
                <a:cs typeface="Calibri" pitchFamily="34" charset="0"/>
              </a:rPr>
              <a:t>kanabidiolne</a:t>
            </a:r>
            <a:r>
              <a:rPr lang="hr-HR" sz="1600" dirty="0" smtClean="0">
                <a:latin typeface="Calibri" pitchFamily="34" charset="0"/>
                <a:cs typeface="Calibri" pitchFamily="34" charset="0"/>
              </a:rPr>
              <a:t> kiseline </a:t>
            </a:r>
            <a:endParaRPr lang="hr-HR" sz="1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0EE50F28-F91D-4AA4-88BA-72C16EA40B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319" y="0"/>
            <a:ext cx="1082681" cy="998290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251520" y="836712"/>
            <a:ext cx="2952328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hr-HR" dirty="0" smtClean="0"/>
              <a:t> </a:t>
            </a:r>
            <a:r>
              <a:rPr lang="hr-HR" sz="2000" dirty="0" smtClean="0">
                <a:latin typeface="Calibri" pitchFamily="34" charset="0"/>
                <a:cs typeface="Calibri" pitchFamily="34" charset="0"/>
              </a:rPr>
              <a:t>C</a:t>
            </a:r>
            <a:r>
              <a:rPr lang="hr-HR" sz="2000" baseline="-25000" dirty="0" smtClean="0">
                <a:latin typeface="Calibri" pitchFamily="34" charset="0"/>
                <a:cs typeface="Calibri" pitchFamily="34" charset="0"/>
              </a:rPr>
              <a:t>22</a:t>
            </a:r>
            <a:r>
              <a:rPr lang="hr-HR" sz="2000" dirty="0" smtClean="0">
                <a:latin typeface="Calibri" pitchFamily="34" charset="0"/>
                <a:cs typeface="Calibri" pitchFamily="34" charset="0"/>
              </a:rPr>
              <a:t>H</a:t>
            </a:r>
            <a:r>
              <a:rPr lang="hr-HR" sz="2000" baseline="-25000" dirty="0" smtClean="0">
                <a:latin typeface="Calibri" pitchFamily="34" charset="0"/>
                <a:cs typeface="Calibri" pitchFamily="34" charset="0"/>
              </a:rPr>
              <a:t>30</a:t>
            </a:r>
            <a:r>
              <a:rPr lang="hr-HR" sz="2000" dirty="0" smtClean="0">
                <a:latin typeface="Calibri" pitchFamily="34" charset="0"/>
                <a:cs typeface="Calibri" pitchFamily="34" charset="0"/>
              </a:rPr>
              <a:t>O</a:t>
            </a:r>
            <a:r>
              <a:rPr lang="hr-HR" sz="2000" baseline="-25000" dirty="0" smtClean="0">
                <a:latin typeface="Calibri" pitchFamily="34" charset="0"/>
                <a:cs typeface="Calibri" pitchFamily="34" charset="0"/>
              </a:rPr>
              <a:t>4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hr-HR" sz="2000" dirty="0" smtClean="0">
                <a:latin typeface="Calibri" pitchFamily="34" charset="0"/>
                <a:cs typeface="Calibri" pitchFamily="34" charset="0"/>
              </a:rPr>
              <a:t> preteča CBD-a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hr-HR" sz="2000" dirty="0" smtClean="0">
                <a:latin typeface="Calibri" pitchFamily="34" charset="0"/>
                <a:cs typeface="Calibri" pitchFamily="34" charset="0"/>
              </a:rPr>
              <a:t> stabljike, lišće i cvjetovi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hr-HR" sz="2000" dirty="0" smtClean="0">
                <a:latin typeface="Calibri" pitchFamily="34" charset="0"/>
                <a:cs typeface="Calibri" pitchFamily="34" charset="0"/>
              </a:rPr>
              <a:t> protuupalno djelovanje </a:t>
            </a:r>
            <a:endParaRPr lang="hr-HR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107504" y="3501008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KANABIDIOL (CBD)</a:t>
            </a:r>
            <a:endParaRPr lang="hr-HR" sz="28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179512" y="4221088"/>
            <a:ext cx="3960440" cy="23529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hr-HR" dirty="0" smtClean="0"/>
              <a:t> </a:t>
            </a:r>
            <a:r>
              <a:rPr lang="hr-HR" sz="2000" dirty="0" smtClean="0">
                <a:latin typeface="Calibri" pitchFamily="34" charset="0"/>
                <a:cs typeface="Calibri" pitchFamily="34" charset="0"/>
              </a:rPr>
              <a:t>C</a:t>
            </a:r>
            <a:r>
              <a:rPr lang="hr-HR" sz="2000" baseline="-25000" dirty="0" smtClean="0">
                <a:latin typeface="Calibri" pitchFamily="34" charset="0"/>
                <a:cs typeface="Calibri" pitchFamily="34" charset="0"/>
              </a:rPr>
              <a:t>21</a:t>
            </a:r>
            <a:r>
              <a:rPr lang="hr-HR" sz="2000" dirty="0" smtClean="0">
                <a:latin typeface="Calibri" pitchFamily="34" charset="0"/>
                <a:cs typeface="Calibri" pitchFamily="34" charset="0"/>
              </a:rPr>
              <a:t>H</a:t>
            </a:r>
            <a:r>
              <a:rPr lang="hr-HR" sz="2000" baseline="-25000" dirty="0" smtClean="0">
                <a:latin typeface="Calibri" pitchFamily="34" charset="0"/>
                <a:cs typeface="Calibri" pitchFamily="34" charset="0"/>
              </a:rPr>
              <a:t>30</a:t>
            </a:r>
            <a:r>
              <a:rPr lang="hr-HR" sz="2000" dirty="0" smtClean="0">
                <a:latin typeface="Calibri" pitchFamily="34" charset="0"/>
                <a:cs typeface="Calibri" pitchFamily="34" charset="0"/>
              </a:rPr>
              <a:t>O</a:t>
            </a:r>
            <a:r>
              <a:rPr lang="hr-HR" sz="2000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hr-HR" sz="20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hr-HR" sz="2000" dirty="0" smtClean="0">
                <a:latin typeface="Calibri" pitchFamily="34" charset="0"/>
                <a:cs typeface="Calibri" pitchFamily="34" charset="0"/>
              </a:rPr>
              <a:t> predominantni  </a:t>
            </a:r>
            <a:r>
              <a:rPr lang="hr-HR" sz="2000" dirty="0" err="1" smtClean="0">
                <a:latin typeface="Calibri" pitchFamily="34" charset="0"/>
                <a:cs typeface="Calibri" pitchFamily="34" charset="0"/>
              </a:rPr>
              <a:t>fitokanabinoid</a:t>
            </a:r>
            <a:endParaRPr lang="hr-HR" sz="20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hr-HR" sz="2000" dirty="0" smtClean="0">
                <a:latin typeface="Calibri" pitchFamily="34" charset="0"/>
                <a:cs typeface="Calibri" pitchFamily="34" charset="0"/>
              </a:rPr>
              <a:t> 40 % ekstrakta 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hr-HR" sz="2000" dirty="0" smtClean="0">
                <a:latin typeface="Calibri" pitchFamily="34" charset="0"/>
                <a:cs typeface="Calibri" pitchFamily="34" charset="0"/>
              </a:rPr>
              <a:t> bezbojna kristalna krutina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hr-HR" sz="2000" dirty="0" smtClean="0">
                <a:latin typeface="Calibri" pitchFamily="34" charset="0"/>
                <a:cs typeface="Calibri" pitchFamily="34" charset="0"/>
              </a:rPr>
              <a:t> nema psihotropno djelovanje</a:t>
            </a:r>
          </a:p>
        </p:txBody>
      </p:sp>
      <p:sp>
        <p:nvSpPr>
          <p:cNvPr id="12" name="TekstniOkvir 11"/>
          <p:cNvSpPr txBox="1"/>
          <p:nvPr/>
        </p:nvSpPr>
        <p:spPr>
          <a:xfrm>
            <a:off x="5004048" y="6165304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Slika 3</a:t>
            </a:r>
            <a:r>
              <a:rPr lang="hr-HR" sz="1600" dirty="0" smtClean="0">
                <a:latin typeface="Calibri" pitchFamily="34" charset="0"/>
                <a:cs typeface="Calibri" pitchFamily="34" charset="0"/>
              </a:rPr>
              <a:t> Kemijska struktura </a:t>
            </a:r>
            <a:r>
              <a:rPr lang="hr-HR" sz="1600" dirty="0" err="1" smtClean="0">
                <a:latin typeface="Calibri" pitchFamily="34" charset="0"/>
                <a:cs typeface="Calibri" pitchFamily="34" charset="0"/>
              </a:rPr>
              <a:t>kanabidiola</a:t>
            </a:r>
            <a:endParaRPr lang="hr-HR" sz="1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C:\Users\korisnik\Desktop\SLIKA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764704"/>
            <a:ext cx="4320480" cy="1971782"/>
          </a:xfrm>
          <a:prstGeom prst="rect">
            <a:avLst/>
          </a:prstGeom>
          <a:noFill/>
        </p:spPr>
      </p:pic>
      <p:pic>
        <p:nvPicPr>
          <p:cNvPr id="1027" name="Picture 3" descr="C:\Users\korisnik\Desktop\SLIKA 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293096"/>
            <a:ext cx="3950568" cy="1778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E50F28-F91D-4AA4-88BA-72C16EA40B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319" y="0"/>
            <a:ext cx="1082681" cy="998290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>
            <a:off x="179512" y="1124745"/>
            <a:ext cx="8208912" cy="33547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 anchorCtr="0">
            <a:spAutoFit/>
          </a:bodyPr>
          <a:lstStyle/>
          <a:p>
            <a:pPr>
              <a:lnSpc>
                <a:spcPct val="15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hr-HR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analgetik, protuupalno djelovanje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hr-HR" dirty="0" smtClean="0">
                <a:latin typeface="Calibri" pitchFamily="34" charset="0"/>
                <a:cs typeface="Calibri" pitchFamily="34" charset="0"/>
              </a:rPr>
              <a:t> potiče metabolizam ugljikohidrata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hr-HR" dirty="0" smtClean="0">
                <a:latin typeface="Calibri" pitchFamily="34" charset="0"/>
                <a:cs typeface="Calibri" pitchFamily="34" charset="0"/>
              </a:rPr>
              <a:t> prevencija </a:t>
            </a:r>
            <a:r>
              <a:rPr lang="hr-HR" dirty="0" err="1" smtClean="0">
                <a:latin typeface="Calibri" pitchFamily="34" charset="0"/>
                <a:cs typeface="Calibri" pitchFamily="34" charset="0"/>
              </a:rPr>
              <a:t>ateroskleroze</a:t>
            </a:r>
            <a:endParaRPr lang="hr-HR" dirty="0" smtClean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hr-HR" dirty="0" smtClean="0">
                <a:latin typeface="Calibri" pitchFamily="34" charset="0"/>
                <a:cs typeface="Calibri" pitchFamily="34" charset="0"/>
              </a:rPr>
              <a:t> ublažavanje kronične i </a:t>
            </a:r>
            <a:r>
              <a:rPr lang="hr-HR" dirty="0" err="1" smtClean="0">
                <a:latin typeface="Calibri" pitchFamily="34" charset="0"/>
                <a:cs typeface="Calibri" pitchFamily="34" charset="0"/>
              </a:rPr>
              <a:t>neuropatske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 boli, anksioznosti, depresije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hr-HR" dirty="0" smtClean="0">
                <a:latin typeface="Calibri" pitchFamily="34" charset="0"/>
                <a:cs typeface="Calibri" pitchFamily="34" charset="0"/>
              </a:rPr>
              <a:t> liječenje epileptičke encefalopatije i </a:t>
            </a:r>
            <a:r>
              <a:rPr lang="hr-HR" dirty="0" err="1" smtClean="0">
                <a:latin typeface="Calibri" pitchFamily="34" charset="0"/>
                <a:cs typeface="Calibri" pitchFamily="34" charset="0"/>
              </a:rPr>
              <a:t>multiple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 skleroze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hr-HR" dirty="0" smtClean="0">
                <a:latin typeface="Calibri" pitchFamily="34" charset="0"/>
                <a:cs typeface="Calibri" pitchFamily="34" charset="0"/>
              </a:rPr>
              <a:t> olakšava nuspojave kemoterapije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hr-HR" dirty="0" smtClean="0">
                <a:latin typeface="Calibri" pitchFamily="34" charset="0"/>
                <a:cs typeface="Calibri" pitchFamily="34" charset="0"/>
              </a:rPr>
              <a:t> ulja, balzami i kreme-</a:t>
            </a:r>
            <a:r>
              <a:rPr lang="hr-HR" dirty="0" err="1" smtClean="0">
                <a:latin typeface="Calibri" pitchFamily="34" charset="0"/>
                <a:cs typeface="Calibri" pitchFamily="34" charset="0"/>
              </a:rPr>
              <a:t>antioksidativno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 djelovanje (rane, akne, psorijaza, </a:t>
            </a:r>
            <a:r>
              <a:rPr lang="hr-HR" dirty="0" err="1" smtClean="0">
                <a:latin typeface="Calibri" pitchFamily="34" charset="0"/>
                <a:cs typeface="Calibri" pitchFamily="34" charset="0"/>
              </a:rPr>
              <a:t>melanomi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endParaRPr lang="hr-HR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467544" y="332656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Djelovanje CBD-a</a:t>
            </a:r>
            <a:endParaRPr lang="hr-HR" sz="28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C:\Users\korisnik\Desktop\pripravc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88640"/>
            <a:ext cx="3600400" cy="2232248"/>
          </a:xfrm>
          <a:prstGeom prst="rect">
            <a:avLst/>
          </a:prstGeom>
          <a:noFill/>
        </p:spPr>
      </p:pic>
      <p:pic>
        <p:nvPicPr>
          <p:cNvPr id="1027" name="Picture 3" descr="C:\Users\korisnik\Desktop\cbd-ulj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725144"/>
            <a:ext cx="2520280" cy="1656184"/>
          </a:xfrm>
          <a:prstGeom prst="rect">
            <a:avLst/>
          </a:prstGeom>
          <a:noFill/>
        </p:spPr>
      </p:pic>
      <p:sp>
        <p:nvSpPr>
          <p:cNvPr id="7" name="TekstniOkvir 6"/>
          <p:cNvSpPr txBox="1"/>
          <p:nvPr/>
        </p:nvSpPr>
        <p:spPr>
          <a:xfrm>
            <a:off x="3779912" y="5373216"/>
            <a:ext cx="4392488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hr-HR" dirty="0" smtClean="0"/>
              <a:t>  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od cvijeta kanabisa</a:t>
            </a:r>
          </a:p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hr-HR" dirty="0" smtClean="0">
                <a:latin typeface="Calibri" pitchFamily="34" charset="0"/>
                <a:cs typeface="Calibri" pitchFamily="34" charset="0"/>
              </a:rPr>
              <a:t>  u EU i RH &lt; 0,2 % THC-a</a:t>
            </a:r>
          </a:p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hr-HR" dirty="0" smtClean="0">
                <a:latin typeface="Calibri" pitchFamily="34" charset="0"/>
                <a:cs typeface="Calibri" pitchFamily="34" charset="0"/>
              </a:rPr>
              <a:t>  nema </a:t>
            </a:r>
            <a:r>
              <a:rPr lang="hr-HR" dirty="0" err="1" smtClean="0">
                <a:latin typeface="Calibri" pitchFamily="34" charset="0"/>
                <a:cs typeface="Calibri" pitchFamily="34" charset="0"/>
              </a:rPr>
              <a:t>psihoaktivno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 djelovanje</a:t>
            </a:r>
            <a:endParaRPr lang="hr-H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3779912" y="486916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CBD ulje</a:t>
            </a:r>
            <a:endParaRPr lang="hr-HR" sz="24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E50F28-F91D-4AA4-88BA-72C16EA40B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319" y="0"/>
            <a:ext cx="1082681" cy="998290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251520" y="404664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ZADATAK RADA</a:t>
            </a:r>
            <a:endParaRPr lang="hr-HR" sz="28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251520" y="1484784"/>
            <a:ext cx="8208912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v"/>
            </a:pPr>
            <a:r>
              <a:rPr lang="hr-HR" sz="2400" dirty="0" smtClean="0">
                <a:latin typeface="Calibri" pitchFamily="34" charset="0"/>
                <a:cs typeface="Calibri" pitchFamily="34" charset="0"/>
              </a:rPr>
              <a:t>ispitati utjecaj osam različitih komercijalno dostupnih hladno prešanih ulja kao otapala u procesu ultrazvučne ekstrakcije i klasične </a:t>
            </a:r>
            <a:r>
              <a:rPr lang="hr-HR" sz="2400" dirty="0" err="1" smtClean="0">
                <a:latin typeface="Calibri" pitchFamily="34" charset="0"/>
                <a:cs typeface="Calibri" pitchFamily="34" charset="0"/>
              </a:rPr>
              <a:t>maceracije</a:t>
            </a:r>
            <a:r>
              <a:rPr lang="hr-HR" sz="2400" dirty="0" smtClean="0">
                <a:latin typeface="Calibri" pitchFamily="34" charset="0"/>
                <a:cs typeface="Calibri" pitchFamily="34" charset="0"/>
              </a:rPr>
              <a:t> na udio CBD-a i CBDA iz cvatova industrijske konoplje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endParaRPr lang="hr-HR" sz="240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v"/>
            </a:pPr>
            <a:r>
              <a:rPr lang="hr-HR" sz="2400" dirty="0" smtClean="0">
                <a:latin typeface="Calibri" pitchFamily="34" charset="0"/>
                <a:cs typeface="Calibri" pitchFamily="34" charset="0"/>
              </a:rPr>
              <a:t>identificirati i kvantificirati </a:t>
            </a:r>
            <a:r>
              <a:rPr lang="hr-HR" sz="2400" dirty="0" err="1" smtClean="0">
                <a:latin typeface="Calibri" pitchFamily="34" charset="0"/>
                <a:cs typeface="Calibri" pitchFamily="34" charset="0"/>
              </a:rPr>
              <a:t>kanabinoide</a:t>
            </a:r>
            <a:r>
              <a:rPr lang="hr-HR" sz="2400" dirty="0" smtClean="0">
                <a:latin typeface="Calibri" pitchFamily="34" charset="0"/>
                <a:cs typeface="Calibri" pitchFamily="34" charset="0"/>
              </a:rPr>
              <a:t> u dobivenim ekstraktima primjenom HPLC-DAD tehnike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endParaRPr lang="hr-HR" sz="240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v"/>
            </a:pPr>
            <a:r>
              <a:rPr lang="hr-HR" sz="2400" dirty="0" err="1" smtClean="0">
                <a:latin typeface="Calibri" pitchFamily="34" charset="0"/>
                <a:cs typeface="Calibri" pitchFamily="34" charset="0"/>
              </a:rPr>
              <a:t>spektrofotometrijskom</a:t>
            </a:r>
            <a:r>
              <a:rPr lang="hr-HR" sz="2400" dirty="0" smtClean="0">
                <a:latin typeface="Calibri" pitchFamily="34" charset="0"/>
                <a:cs typeface="Calibri" pitchFamily="34" charset="0"/>
              </a:rPr>
              <a:t> metodom odrediti antioksidacijsku aktivnost ekstrakata dobivenih primjenom klasične </a:t>
            </a:r>
            <a:r>
              <a:rPr lang="hr-HR" sz="2400" dirty="0" err="1" smtClean="0">
                <a:latin typeface="Calibri" pitchFamily="34" charset="0"/>
                <a:cs typeface="Calibri" pitchFamily="34" charset="0"/>
              </a:rPr>
              <a:t>maceracije</a:t>
            </a:r>
            <a:endParaRPr lang="hr-HR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5482952" cy="1143000"/>
          </a:xfrm>
        </p:spPr>
        <p:txBody>
          <a:bodyPr>
            <a:normAutofit/>
          </a:bodyPr>
          <a:lstStyle/>
          <a:p>
            <a:r>
              <a:rPr lang="hr-HR" sz="28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MATERIJALI</a:t>
            </a:r>
            <a:endParaRPr lang="hr-HR" sz="28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124744"/>
            <a:ext cx="8507288" cy="485740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v"/>
            </a:pPr>
            <a:r>
              <a:rPr lang="hr-HR" sz="1800" dirty="0" smtClean="0">
                <a:latin typeface="Calibri" pitchFamily="34" charset="0"/>
                <a:cs typeface="Calibri" pitchFamily="34" charset="0"/>
              </a:rPr>
              <a:t> osušeni cvatovi industrijske konoplje (</a:t>
            </a:r>
            <a:r>
              <a:rPr lang="hr-HR" sz="1800" dirty="0" err="1" smtClean="0">
                <a:latin typeface="Calibri" pitchFamily="34" charset="0"/>
                <a:cs typeface="Calibri" pitchFamily="34" charset="0"/>
              </a:rPr>
              <a:t>Hemp</a:t>
            </a:r>
            <a:r>
              <a:rPr lang="hr-HR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hr-HR" sz="1800" dirty="0" err="1" smtClean="0">
                <a:latin typeface="Calibri" pitchFamily="34" charset="0"/>
                <a:cs typeface="Calibri" pitchFamily="34" charset="0"/>
              </a:rPr>
              <a:t>Agro</a:t>
            </a:r>
            <a:r>
              <a:rPr lang="hr-HR" sz="1800" dirty="0" smtClean="0">
                <a:latin typeface="Calibri" pitchFamily="34" charset="0"/>
                <a:cs typeface="Calibri" pitchFamily="34" charset="0"/>
              </a:rPr>
              <a:t> d.o.o, Selci, Hrvatska)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v"/>
            </a:pPr>
            <a:r>
              <a:rPr lang="hr-HR" sz="1800" dirty="0" smtClean="0">
                <a:latin typeface="Calibri" pitchFamily="34" charset="0"/>
                <a:cs typeface="Calibri" pitchFamily="34" charset="0"/>
              </a:rPr>
              <a:t> hladno prešana biljna ulja:</a:t>
            </a:r>
          </a:p>
          <a:p>
            <a:pPr>
              <a:buClr>
                <a:schemeClr val="tx2"/>
              </a:buClr>
              <a:buNone/>
            </a:pPr>
            <a:endParaRPr lang="hr-HR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0EE50F28-F91D-4AA4-88BA-72C16EA40B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319" y="0"/>
            <a:ext cx="1082681" cy="99829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11560" y="1988840"/>
            <a:ext cx="547260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Avokado hladno prešano ulje (</a:t>
            </a:r>
            <a:r>
              <a:rPr kumimoji="0" lang="hr-H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Fagron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Hrvatska d.o.o.)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Badem hladno prešano ulje (</a:t>
            </a:r>
            <a:r>
              <a:rPr kumimoji="0" lang="hr-H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Fagron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Hrvatska d.o.o.)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Konoplja hladno prešano ulje (</a:t>
            </a:r>
            <a:r>
              <a:rPr kumimoji="0" lang="hr-H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Fagron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Hrvatska d.o.o.)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Marelica hladno prešano ulje (</a:t>
            </a:r>
            <a:r>
              <a:rPr kumimoji="0" lang="hr-H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Fagron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Hrvatska d.o.o.)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hr-HR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Jojoba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hladno prešano ulje (</a:t>
            </a:r>
            <a:r>
              <a:rPr kumimoji="0" lang="hr-HR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Tehnoproces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d.o.o.)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hr-HR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Arganovo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hladno prešano ulje (</a:t>
            </a:r>
            <a:r>
              <a:rPr kumimoji="0" lang="hr-HR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Tehnoproces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d.o.o.)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Sezam hladno prešano ulje (</a:t>
            </a:r>
            <a:r>
              <a:rPr kumimoji="0" lang="hr-HR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Tehnoproces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d.o.o.)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Ulje sjemenki grožđa  (</a:t>
            </a:r>
            <a:r>
              <a:rPr kumimoji="0" lang="hr-HR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Tehnoproces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d.o.o.)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7" descr="C:\Users\korisnik\Desktop\sli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844824"/>
            <a:ext cx="2808312" cy="2362672"/>
          </a:xfrm>
          <a:prstGeom prst="rect">
            <a:avLst/>
          </a:prstGeom>
          <a:noFill/>
        </p:spPr>
      </p:pic>
      <p:pic>
        <p:nvPicPr>
          <p:cNvPr id="1027" name="Picture 3" descr="C:\Users\korisnik\Desktop\1000203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437112"/>
            <a:ext cx="2016224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1449</TotalTime>
  <Words>1006</Words>
  <Application>Microsoft Office PowerPoint</Application>
  <PresentationFormat>Prikaz na zaslonu (4:3)</PresentationFormat>
  <Paragraphs>285</Paragraphs>
  <Slides>21</Slides>
  <Notes>3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Wingdings 2</vt:lpstr>
      <vt:lpstr>Office tema</vt:lpstr>
      <vt:lpstr>UTJECAJ KLASIČNE I ULTRAZVUKOM POTPOMOGNUTE MACERACIJE NA UDIO KANABIDIOLA I KANABIDIOLNE KISELINE IZ CVATOVA INDUSTRIJSKE KONOPLJE</vt:lpstr>
      <vt:lpstr>INDUSTRIJSKA KONOPLJA (Cannabis sativa L.)</vt:lpstr>
      <vt:lpstr>Tablica 1 Taksonomska klasifikacija Cannabis sativa L.</vt:lpstr>
      <vt:lpstr>PowerPoint prezentacija</vt:lpstr>
      <vt:lpstr>BIOAKTIVNE KOMPONENTE INDUSTRIJSKE KONOPLJE</vt:lpstr>
      <vt:lpstr>PowerPoint prezentacija</vt:lpstr>
      <vt:lpstr>PowerPoint prezentacija</vt:lpstr>
      <vt:lpstr>PowerPoint prezentacija</vt:lpstr>
      <vt:lpstr>MATERIJALI</vt:lpstr>
      <vt:lpstr>METODE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UTJECAJ KLASIČNE I ULTRAZVUKOM POTPOMOGNUTE MACERACIJE NA UDIO KANABIDIOLA  I KANABIDIOLNE KISELINE IZ CVATOVA INDUSTRIJSKE KONOPLJE</dc:title>
  <dc:creator>korisnik</dc:creator>
  <cp:lastModifiedBy>SH</cp:lastModifiedBy>
  <cp:revision>151</cp:revision>
  <dcterms:created xsi:type="dcterms:W3CDTF">2022-09-23T09:26:17Z</dcterms:created>
  <dcterms:modified xsi:type="dcterms:W3CDTF">2022-10-04T09:47:52Z</dcterms:modified>
</cp:coreProperties>
</file>